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9"/>
  </p:notesMasterIdLst>
  <p:handoutMasterIdLst>
    <p:handoutMasterId r:id="rId10"/>
  </p:handoutMasterIdLst>
  <p:sldIdLst>
    <p:sldId id="350" r:id="rId2"/>
    <p:sldId id="402" r:id="rId3"/>
    <p:sldId id="403" r:id="rId4"/>
    <p:sldId id="404" r:id="rId5"/>
    <p:sldId id="405" r:id="rId6"/>
    <p:sldId id="406" r:id="rId7"/>
    <p:sldId id="401" r:id="rId8"/>
  </p:sldIdLst>
  <p:sldSz cx="9144000" cy="6858000" type="screen4x3"/>
  <p:notesSz cx="6640513" cy="9904413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F595EA"/>
    <a:srgbClr val="EF5FDE"/>
    <a:srgbClr val="33CCCC"/>
    <a:srgbClr val="F7AFEE"/>
    <a:srgbClr val="00CC00"/>
    <a:srgbClr val="CCFFFF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等深淺樣式 2 - 輔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719" autoAdjust="0"/>
    <p:restoredTop sz="88502" autoAdjust="0"/>
  </p:normalViewPr>
  <p:slideViewPr>
    <p:cSldViewPr>
      <p:cViewPr varScale="1">
        <p:scale>
          <a:sx n="87" d="100"/>
          <a:sy n="87" d="100"/>
        </p:scale>
        <p:origin x="1194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2233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8" d="100"/>
          <a:sy n="78" d="100"/>
        </p:scale>
        <p:origin x="4020" y="11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78138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64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60788" y="0"/>
            <a:ext cx="2878137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64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07525"/>
            <a:ext cx="2878138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64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60788" y="9407525"/>
            <a:ext cx="2878137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070AF0AC-493E-40E1-836F-5A6A9B062B4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78138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60788" y="0"/>
            <a:ext cx="2878137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44550" y="742950"/>
            <a:ext cx="4953000" cy="3714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75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3575" y="4705350"/>
            <a:ext cx="5313363" cy="445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 smtClean="0"/>
              <a:t>按一下以編輯母片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</a:p>
        </p:txBody>
      </p:sp>
      <p:sp>
        <p:nvSpPr>
          <p:cNvPr id="1075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07525"/>
            <a:ext cx="2878138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75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60788" y="9407525"/>
            <a:ext cx="2878137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3E77E5A3-4F9C-42A4-8328-65F00D7F015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AA48548A-5074-492A-B4AE-FE8F2DB6BA00}" type="slidenum">
              <a:rPr lang="en-US" altLang="zh-TW" smtClean="0"/>
              <a:pPr/>
              <a:t>1</a:t>
            </a:fld>
            <a:endParaRPr lang="en-US" altLang="zh-TW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1"/>
          <p:cNvSpPr>
            <a:spLocks noChangeArrowheads="1"/>
          </p:cNvSpPr>
          <p:nvPr/>
        </p:nvSpPr>
        <p:spPr bwMode="auto">
          <a:xfrm>
            <a:off x="323850" y="657225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6" tIns="45718" rIns="91436" bIns="45718"/>
          <a:lstStyle>
            <a:lvl1pPr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l" eaLnBrk="1" hangingPunct="1">
              <a:defRPr/>
            </a:pPr>
            <a:fld id="{D383F277-7078-4286-B098-D33847AE3229}" type="datetime1">
              <a:rPr kumimoji="0" lang="zh-TW" altLang="en-US" sz="1300" b="1" smtClean="0">
                <a:solidFill>
                  <a:srgbClr val="003399"/>
                </a:solidFill>
                <a:latin typeface="Tahoma" panose="020B0604030504040204" pitchFamily="34" charset="0"/>
                <a:ea typeface="標楷體" panose="03000509000000000000" pitchFamily="65" charset="-120"/>
              </a:rPr>
              <a:pPr algn="l" eaLnBrk="1" hangingPunct="1">
                <a:defRPr/>
              </a:pPr>
              <a:t>2024/5/13</a:t>
            </a:fld>
            <a:endParaRPr kumimoji="0" lang="en-US" altLang="zh-TW" sz="1300" b="1" smtClean="0">
              <a:solidFill>
                <a:srgbClr val="003399"/>
              </a:solidFill>
              <a:latin typeface="Tahoma" panose="020B0604030504040204" pitchFamily="34" charset="0"/>
              <a:ea typeface="標楷體" panose="03000509000000000000" pitchFamily="65" charset="-120"/>
            </a:endParaRPr>
          </a:p>
        </p:txBody>
      </p:sp>
      <p:sp>
        <p:nvSpPr>
          <p:cNvPr id="5" name="Rectangle 12"/>
          <p:cNvSpPr>
            <a:spLocks noChangeArrowheads="1"/>
          </p:cNvSpPr>
          <p:nvPr/>
        </p:nvSpPr>
        <p:spPr bwMode="auto">
          <a:xfrm>
            <a:off x="6948488" y="657225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6" tIns="45718" rIns="91436" bIns="45718"/>
          <a:lstStyle>
            <a:lvl1pPr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r" eaLnBrk="1" hangingPunct="1">
              <a:defRPr/>
            </a:pPr>
            <a:fld id="{F155DA1E-D854-4C5C-B139-655C481BEE4D}" type="slidenum">
              <a:rPr kumimoji="0" lang="en-US" altLang="zh-TW" sz="1300" b="1" smtClean="0">
                <a:solidFill>
                  <a:srgbClr val="003399"/>
                </a:solidFill>
                <a:latin typeface="Tahoma" panose="020B0604030504040204" pitchFamily="34" charset="0"/>
                <a:ea typeface="標楷體" panose="03000509000000000000" pitchFamily="65" charset="-120"/>
              </a:rPr>
              <a:pPr algn="r" eaLnBrk="1" hangingPunct="1">
                <a:defRPr/>
              </a:pPr>
              <a:t>‹#›</a:t>
            </a:fld>
            <a:endParaRPr kumimoji="0" lang="en-US" altLang="zh-TW" sz="1300" b="1" smtClean="0">
              <a:solidFill>
                <a:srgbClr val="003399"/>
              </a:solidFill>
              <a:latin typeface="Tahoma" panose="020B0604030504040204" pitchFamily="34" charset="0"/>
              <a:ea typeface="標楷體" panose="03000509000000000000" pitchFamily="65" charset="-120"/>
            </a:endParaRPr>
          </a:p>
        </p:txBody>
      </p:sp>
      <p:pic>
        <p:nvPicPr>
          <p:cNvPr id="6" name="Picture 26" descr="中心logo"/>
          <p:cNvPicPr>
            <a:picLocks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13" y="836613"/>
            <a:ext cx="2879725" cy="287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45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951163" y="1720850"/>
            <a:ext cx="6110287" cy="1171575"/>
          </a:xfrm>
        </p:spPr>
        <p:txBody>
          <a:bodyPr/>
          <a:lstStyle>
            <a:lvl1pPr>
              <a:defRPr sz="4400"/>
            </a:lvl1pPr>
          </a:lstStyle>
          <a:p>
            <a:pPr lvl="0"/>
            <a:r>
              <a:rPr lang="zh-TW" altLang="en-US" noProof="0" smtClean="0"/>
              <a:t>按一下以編輯母片標題樣式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814638" y="3167063"/>
            <a:ext cx="6178550" cy="827087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zh-TW" altLang="en-US" noProof="0" smtClean="0"/>
              <a:t>按一下以編輯母片副標題樣式</a:t>
            </a:r>
          </a:p>
        </p:txBody>
      </p:sp>
    </p:spTree>
    <p:extLst>
      <p:ext uri="{BB962C8B-B14F-4D97-AF65-F5344CB8AC3E}">
        <p14:creationId xmlns:p14="http://schemas.microsoft.com/office/powerpoint/2010/main" val="12318622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60E5C4-8638-4243-BA81-A54B12370DAF}" type="datetime1">
              <a:rPr lang="zh-TW" altLang="en-US"/>
              <a:pPr>
                <a:defRPr/>
              </a:pPr>
              <a:t>2024/5/13</a:t>
            </a:fld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66C5E6-1593-465F-8A13-8895968E695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5923763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7083425" y="260350"/>
            <a:ext cx="2060575" cy="583565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900113" y="260350"/>
            <a:ext cx="6030912" cy="5835650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6B48F5-3914-4ED8-9D1E-4BFC06436E83}" type="datetime1">
              <a:rPr lang="zh-TW" altLang="en-US"/>
              <a:pPr>
                <a:defRPr/>
              </a:pPr>
              <a:t>2024/5/13</a:t>
            </a:fld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D31296-DED2-49A9-87C7-56D5E85A224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309881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/>
          </p:nvPr>
        </p:nvSpPr>
        <p:spPr>
          <a:xfrm>
            <a:off x="900113" y="260350"/>
            <a:ext cx="8243887" cy="5835650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C3E059-63D4-4955-AF4E-5D991B9BB059}" type="datetime1">
              <a:rPr lang="zh-TW" altLang="en-US"/>
              <a:pPr>
                <a:defRPr/>
              </a:pPr>
              <a:t>2024/5/13</a:t>
            </a:fld>
            <a:endParaRPr lang="en-US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193660-6153-47A5-A374-778F1B93E93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5775937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標題及直排文字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7"/>
          <p:cNvSpPr txBox="1">
            <a:spLocks noChangeArrowheads="1"/>
          </p:cNvSpPr>
          <p:nvPr/>
        </p:nvSpPr>
        <p:spPr bwMode="auto">
          <a:xfrm>
            <a:off x="1692275" y="6491288"/>
            <a:ext cx="66040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>
              <a:defRPr/>
            </a:pPr>
            <a:r>
              <a:rPr kumimoji="0" lang="en-US" altLang="zh-TW" sz="1200" b="1" smtClean="0">
                <a:solidFill>
                  <a:srgbClr val="003399"/>
                </a:solidFill>
              </a:rPr>
              <a:t>©2024  Computer Center, National Central University.</a:t>
            </a:r>
          </a:p>
        </p:txBody>
      </p:sp>
      <p:sp>
        <p:nvSpPr>
          <p:cNvPr id="4" name="WordArt 8"/>
          <p:cNvSpPr>
            <a:spLocks noChangeArrowheads="1" noChangeShapeType="1" noTextEdit="1"/>
          </p:cNvSpPr>
          <p:nvPr/>
        </p:nvSpPr>
        <p:spPr bwMode="auto">
          <a:xfrm>
            <a:off x="323850" y="404813"/>
            <a:ext cx="660400" cy="215900"/>
          </a:xfrm>
          <a:prstGeom prst="rect">
            <a:avLst/>
          </a:prstGeom>
        </p:spPr>
        <p:txBody>
          <a:bodyPr wrap="none" fromWordArt="1">
            <a:prstTxWarp prst="textCanDown">
              <a:avLst>
                <a:gd name="adj" fmla="val 24306"/>
              </a:avLst>
            </a:prstTxWarp>
          </a:bodyPr>
          <a:lstStyle/>
          <a:p>
            <a:pPr algn="ctr"/>
            <a:r>
              <a:rPr lang="en-US" altLang="zh-TW" sz="1200" b="1" kern="10">
                <a:ln w="9525">
                  <a:solidFill>
                    <a:srgbClr val="000080"/>
                  </a:solidFill>
                  <a:round/>
                  <a:headEnd/>
                  <a:tailEnd/>
                </a:ln>
                <a:solidFill>
                  <a:srgbClr val="4646C2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NCU/SRC</a:t>
            </a:r>
            <a:endParaRPr lang="zh-TW" altLang="en-US" sz="1200" b="1" kern="10">
              <a:ln w="9525">
                <a:solidFill>
                  <a:srgbClr val="000080"/>
                </a:solidFill>
                <a:round/>
                <a:headEnd/>
                <a:tailEnd/>
              </a:ln>
              <a:solidFill>
                <a:srgbClr val="4646C2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5" name="Picture 10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6375" y="1196975"/>
            <a:ext cx="7667625" cy="17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4" descr="中心logo"/>
          <p:cNvPicPr>
            <a:picLocks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331913" cy="1331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投影片編號版面配置區 4">
            <a:extLst>
              <a:ext uri="{FF2B5EF4-FFF2-40B4-BE49-F238E27FC236}">
                <a16:creationId xmlns:a16="http://schemas.microsoft.com/office/drawing/2014/main" id="{F7F93C36-8835-4138-8F0F-AA412985EDA9}"/>
              </a:ext>
            </a:extLst>
          </p:cNvPr>
          <p:cNvSpPr txBox="1">
            <a:spLocks/>
          </p:cNvSpPr>
          <p:nvPr userDrawn="1"/>
        </p:nvSpPr>
        <p:spPr>
          <a:xfrm>
            <a:off x="2084388" y="6126163"/>
            <a:ext cx="358775" cy="357187"/>
          </a:xfrm>
          <a:prstGeom prst="rect">
            <a:avLst/>
          </a:prstGeom>
        </p:spPr>
        <p:txBody>
          <a:bodyPr lIns="68580" tIns="34290" rIns="68580" bIns="34290" anchor="ctr"/>
          <a:lstStyle>
            <a:defPPr>
              <a:defRPr lang="zh-TW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BDC692DD-B3E4-4D83-B102-B4CEF337583E}" type="slidenum">
              <a:rPr lang="zh-TW" altLang="en-US" sz="900" smtClean="0"/>
              <a:pPr>
                <a:defRPr/>
              </a:pPr>
              <a:t>‹#›</a:t>
            </a:fld>
            <a:endParaRPr lang="zh-TW" altLang="en-US" sz="900" dirty="0"/>
          </a:p>
        </p:txBody>
      </p:sp>
      <p:sp>
        <p:nvSpPr>
          <p:cNvPr id="9" name="內容版面配置區 8">
            <a:extLst>
              <a:ext uri="{FF2B5EF4-FFF2-40B4-BE49-F238E27FC236}">
                <a16:creationId xmlns:a16="http://schemas.microsoft.com/office/drawing/2014/main" id="{D3E747C3-B71A-4C8A-8180-0124239D0EA2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300977" y="626145"/>
            <a:ext cx="4271023" cy="589045"/>
          </a:xfrm>
          <a:prstGeom prst="rect">
            <a:avLst/>
          </a:prstGeom>
        </p:spPr>
        <p:txBody>
          <a:bodyPr/>
          <a:lstStyle>
            <a:lvl1pPr marL="0" indent="0" algn="l">
              <a:buClr>
                <a:srgbClr val="202F3D">
                  <a:lumMod val="75000"/>
                </a:srgbClr>
              </a:buClr>
              <a:buFontTx/>
              <a:buNone/>
              <a:defRPr sz="2400"/>
            </a:lvl1pPr>
            <a:lvl2pPr marL="342900" indent="0">
              <a:buFontTx/>
              <a:buNone/>
              <a:defRPr sz="2400"/>
            </a:lvl2pPr>
            <a:lvl3pPr marL="685800" indent="0">
              <a:buFontTx/>
              <a:buNone/>
              <a:defRPr sz="2400"/>
            </a:lvl3pPr>
            <a:lvl4pPr marL="1028700" indent="0">
              <a:buFontTx/>
              <a:buNone/>
              <a:defRPr sz="2400"/>
            </a:lvl4pPr>
            <a:lvl5pPr marL="1371600" indent="0">
              <a:buFontTx/>
              <a:buNone/>
              <a:defRPr sz="2400"/>
            </a:lvl5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2188379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21A3CC-43AC-4E51-BB29-F98F275EACA9}" type="datetime1">
              <a:rPr lang="zh-TW" altLang="en-US"/>
              <a:pPr>
                <a:defRPr/>
              </a:pPr>
              <a:t>2024/5/13</a:t>
            </a:fld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C931A5-662A-40B9-8209-389BDBB9AC3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54861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EDE511-7E4A-4F15-A256-CC6B1CBC7240}" type="datetime1">
              <a:rPr lang="zh-TW" altLang="en-US"/>
              <a:pPr>
                <a:defRPr/>
              </a:pPr>
              <a:t>2024/5/13</a:t>
            </a:fld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B13E09-3897-45AE-B0E9-4F59A4CADAE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2630143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900113" y="1484313"/>
            <a:ext cx="3811587" cy="4611687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864100" y="1484313"/>
            <a:ext cx="3811588" cy="4611687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58BB46-90BE-4E08-931A-6D6D62D34B18}" type="datetime1">
              <a:rPr lang="zh-TW" altLang="en-US"/>
              <a:pPr>
                <a:defRPr/>
              </a:pPr>
              <a:t>2024/5/13</a:t>
            </a:fld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81895E-5379-4E51-AEC3-4B5EE08499B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032410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01562A-F8BF-43BE-95DB-129311448A83}" type="datetime1">
              <a:rPr lang="zh-TW" altLang="en-US"/>
              <a:pPr>
                <a:defRPr/>
              </a:pPr>
              <a:t>2024/5/13</a:t>
            </a:fld>
            <a:endParaRPr lang="en-US" altLang="zh-TW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488E70-BC6B-4FFB-881E-118F84804FE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2891487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5B0C9E-7FD6-44C6-A0ED-0DF876989F3B}" type="datetime1">
              <a:rPr lang="zh-TW" altLang="en-US"/>
              <a:pPr>
                <a:defRPr/>
              </a:pPr>
              <a:t>2024/5/13</a:t>
            </a:fld>
            <a:endParaRPr lang="en-US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9C8D03-FF92-4578-8C47-9B587A6ABBE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3819607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207C6D-760C-4113-B780-6E2B1F736E6D}" type="datetime1">
              <a:rPr lang="zh-TW" altLang="en-US"/>
              <a:pPr>
                <a:defRPr/>
              </a:pPr>
              <a:t>2024/5/13</a:t>
            </a:fld>
            <a:endParaRPr lang="en-US" altLang="zh-TW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DAAB4D-BB24-41E7-96F7-531B7C1EEB7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6285627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6C1D13-FE6A-4B49-A638-1EC7D223D489}" type="datetime1">
              <a:rPr lang="zh-TW" altLang="en-US"/>
              <a:pPr>
                <a:defRPr/>
              </a:pPr>
              <a:t>2024/5/13</a:t>
            </a:fld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36A608-DDAC-4C32-9E57-D07CE007694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8237624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313DF9-786B-4FA0-9D3C-FE73F1BE69A6}" type="datetime1">
              <a:rPr lang="zh-TW" altLang="en-US"/>
              <a:pPr>
                <a:defRPr/>
              </a:pPr>
              <a:t>2024/5/13</a:t>
            </a:fld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570448-1F70-4982-9BB0-8512CD9EAAB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6143132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92263" y="260350"/>
            <a:ext cx="7551737" cy="827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6" tIns="45718" rIns="91436" bIns="4571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0113" y="1484313"/>
            <a:ext cx="7775575" cy="4611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6349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23850" y="657225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kumimoji="0" sz="1300" b="1">
                <a:solidFill>
                  <a:srgbClr val="003399"/>
                </a:solidFill>
                <a:latin typeface="+mj-lt"/>
                <a:ea typeface="+mn-ea"/>
              </a:defRPr>
            </a:lvl1pPr>
          </a:lstStyle>
          <a:p>
            <a:pPr>
              <a:defRPr/>
            </a:pPr>
            <a:fld id="{FCAFF6D6-A90E-4127-A429-7F43D4BA3234}" type="datetime1">
              <a:rPr lang="zh-TW" altLang="en-US"/>
              <a:pPr>
                <a:defRPr/>
              </a:pPr>
              <a:t>2024/5/13</a:t>
            </a:fld>
            <a:endParaRPr lang="en-US" altLang="zh-TW"/>
          </a:p>
        </p:txBody>
      </p:sp>
      <p:sp>
        <p:nvSpPr>
          <p:cNvPr id="6349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kumimoji="0" sz="1300">
                <a:latin typeface="+mj-lt"/>
                <a:ea typeface="+mn-ea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349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48488" y="657225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300" b="1">
                <a:solidFill>
                  <a:srgbClr val="003399"/>
                </a:solidFill>
                <a:latin typeface="+mj-lt"/>
                <a:ea typeface="+mn-ea"/>
              </a:defRPr>
            </a:lvl1pPr>
          </a:lstStyle>
          <a:p>
            <a:pPr>
              <a:defRPr/>
            </a:pPr>
            <a:fld id="{1E5BE331-F74B-4FE9-A161-7DAE2A63C85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1031" name="Text Box 7"/>
          <p:cNvSpPr txBox="1">
            <a:spLocks noChangeArrowheads="1"/>
          </p:cNvSpPr>
          <p:nvPr/>
        </p:nvSpPr>
        <p:spPr bwMode="auto">
          <a:xfrm>
            <a:off x="1568450" y="6642100"/>
            <a:ext cx="66040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>
              <a:defRPr/>
            </a:pPr>
            <a:r>
              <a:rPr kumimoji="0" lang="en-US" altLang="zh-TW" sz="1200" b="1" smtClean="0">
                <a:solidFill>
                  <a:srgbClr val="003399"/>
                </a:solidFill>
                <a:cs typeface="Arial" panose="020B0604020202020204" pitchFamily="34" charset="0"/>
              </a:rPr>
              <a:t>©</a:t>
            </a:r>
            <a:r>
              <a:rPr kumimoji="0" lang="en-US" altLang="zh-TW" sz="1200" b="1" smtClean="0">
                <a:solidFill>
                  <a:srgbClr val="003399"/>
                </a:solidFill>
              </a:rPr>
              <a:t>2024 Computer Center, National Central University.</a:t>
            </a:r>
          </a:p>
        </p:txBody>
      </p:sp>
      <p:sp>
        <p:nvSpPr>
          <p:cNvPr id="1032" name="WordArt 8"/>
          <p:cNvSpPr>
            <a:spLocks noChangeArrowheads="1" noChangeShapeType="1" noTextEdit="1"/>
          </p:cNvSpPr>
          <p:nvPr/>
        </p:nvSpPr>
        <p:spPr bwMode="auto">
          <a:xfrm>
            <a:off x="323850" y="404813"/>
            <a:ext cx="660400" cy="215900"/>
          </a:xfrm>
          <a:prstGeom prst="rect">
            <a:avLst/>
          </a:prstGeom>
        </p:spPr>
        <p:txBody>
          <a:bodyPr wrap="none" fromWordArt="1">
            <a:prstTxWarp prst="textCanDown">
              <a:avLst>
                <a:gd name="adj" fmla="val 24306"/>
              </a:avLst>
            </a:prstTxWarp>
          </a:bodyPr>
          <a:lstStyle/>
          <a:p>
            <a:pPr algn="ctr"/>
            <a:r>
              <a:rPr lang="en-US" altLang="zh-TW" sz="1200" b="1" kern="10">
                <a:ln w="9525">
                  <a:solidFill>
                    <a:srgbClr val="000080"/>
                  </a:solidFill>
                  <a:round/>
                  <a:headEnd/>
                  <a:tailEnd/>
                </a:ln>
                <a:solidFill>
                  <a:srgbClr val="4646C2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NCU/SRC</a:t>
            </a:r>
            <a:endParaRPr lang="zh-TW" altLang="en-US" sz="1200" b="1" kern="10">
              <a:ln w="9525">
                <a:solidFill>
                  <a:srgbClr val="000080"/>
                </a:solidFill>
                <a:round/>
                <a:headEnd/>
                <a:tailEnd/>
              </a:ln>
              <a:solidFill>
                <a:srgbClr val="4646C2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033" name="Picture 10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6375" y="1196975"/>
            <a:ext cx="7667625" cy="17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4" name="Picture 14" descr="中心logo"/>
          <p:cNvPicPr>
            <a:picLocks noChangeArrowheads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331913" cy="1331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56" r:id="rId1"/>
    <p:sldLayoutId id="2147483946" r:id="rId2"/>
    <p:sldLayoutId id="2147483947" r:id="rId3"/>
    <p:sldLayoutId id="2147483948" r:id="rId4"/>
    <p:sldLayoutId id="2147483949" r:id="rId5"/>
    <p:sldLayoutId id="2147483950" r:id="rId6"/>
    <p:sldLayoutId id="2147483951" r:id="rId7"/>
    <p:sldLayoutId id="2147483952" r:id="rId8"/>
    <p:sldLayoutId id="2147483953" r:id="rId9"/>
    <p:sldLayoutId id="2147483954" r:id="rId10"/>
    <p:sldLayoutId id="2147483957" r:id="rId11"/>
    <p:sldLayoutId id="2147483955" r:id="rId12"/>
    <p:sldLayoutId id="2147483958" r:id="rId13"/>
  </p:sldLayoutIdLst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000" b="1" kern="1200">
          <a:solidFill>
            <a:srgbClr val="003399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rgbClr val="003399"/>
          </a:solidFill>
          <a:latin typeface="Tahoma" panose="020B0604030504040204" pitchFamily="34" charset="0"/>
          <a:ea typeface="標楷體" panose="03000509000000000000" pitchFamily="65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rgbClr val="003399"/>
          </a:solidFill>
          <a:latin typeface="Tahoma" panose="020B0604030504040204" pitchFamily="34" charset="0"/>
          <a:ea typeface="標楷體" panose="03000509000000000000" pitchFamily="65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rgbClr val="003399"/>
          </a:solidFill>
          <a:latin typeface="Tahoma" panose="020B0604030504040204" pitchFamily="34" charset="0"/>
          <a:ea typeface="標楷體" panose="03000509000000000000" pitchFamily="65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rgbClr val="003399"/>
          </a:solidFill>
          <a:latin typeface="Tahoma" panose="020B0604030504040204" pitchFamily="34" charset="0"/>
          <a:ea typeface="標楷體" panose="03000509000000000000" pitchFamily="65" charset="-12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000" b="1">
          <a:solidFill>
            <a:srgbClr val="003399"/>
          </a:solidFill>
          <a:latin typeface="Tahoma" panose="020B0604030504040204" pitchFamily="34" charset="0"/>
          <a:ea typeface="標楷體" panose="03000509000000000000" pitchFamily="65" charset="-12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000" b="1">
          <a:solidFill>
            <a:srgbClr val="003399"/>
          </a:solidFill>
          <a:latin typeface="Tahoma" panose="020B0604030504040204" pitchFamily="34" charset="0"/>
          <a:ea typeface="標楷體" panose="03000509000000000000" pitchFamily="65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000" b="1">
          <a:solidFill>
            <a:srgbClr val="003399"/>
          </a:solidFill>
          <a:latin typeface="Tahoma" panose="020B0604030504040204" pitchFamily="34" charset="0"/>
          <a:ea typeface="標楷體" panose="03000509000000000000" pitchFamily="65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000" b="1">
          <a:solidFill>
            <a:srgbClr val="003399"/>
          </a:solidFill>
          <a:latin typeface="Tahoma" panose="020B0604030504040204" pitchFamily="34" charset="0"/>
          <a:ea typeface="標楷體" panose="03000509000000000000" pitchFamily="65" charset="-120"/>
        </a:defRPr>
      </a:lvl9pPr>
    </p:titleStyle>
    <p:bodyStyle>
      <a:lvl1pPr marL="342900" indent="-342900" algn="l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buClr>
          <a:srgbClr val="555DAB"/>
        </a:buClr>
        <a:buFont typeface="Wingdings" panose="05000000000000000000" pitchFamily="2" charset="2"/>
        <a:buChar char="q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buClr>
          <a:srgbClr val="555DAB"/>
        </a:buClr>
        <a:buFont typeface="Wingdings" panose="05000000000000000000" pitchFamily="2" charset="2"/>
        <a:buChar char="Ø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dns-analyzer.ncu.edu.tw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771775" y="1720850"/>
            <a:ext cx="6373813" cy="1171575"/>
          </a:xfrm>
        </p:spPr>
        <p:txBody>
          <a:bodyPr/>
          <a:lstStyle/>
          <a:p>
            <a:pPr algn="ctr" eaLnBrk="1" hangingPunct="1"/>
            <a:r>
              <a:rPr lang="en-US" altLang="zh-TW" dirty="0" smtClean="0"/>
              <a:t>DNS</a:t>
            </a:r>
            <a:r>
              <a:rPr lang="zh-TW" altLang="en-US" dirty="0" smtClean="0"/>
              <a:t>健檢</a:t>
            </a:r>
          </a:p>
        </p:txBody>
      </p:sp>
      <p:sp>
        <p:nvSpPr>
          <p:cNvPr id="7171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2771775" y="3860800"/>
            <a:ext cx="6178550" cy="827088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zh-TW" altLang="en-US" sz="2400" dirty="0" smtClean="0"/>
              <a:t>國立中央大學電算中心</a:t>
            </a:r>
            <a:endParaRPr lang="en-US" altLang="zh-TW" sz="2400" dirty="0" smtClean="0"/>
          </a:p>
          <a:p>
            <a:pPr eaLnBrk="1" hangingPunct="1">
              <a:lnSpc>
                <a:spcPct val="80000"/>
              </a:lnSpc>
            </a:pPr>
            <a:r>
              <a:rPr lang="en-US" altLang="zh-TW" sz="2400" dirty="0" smtClean="0"/>
              <a:t>113</a:t>
            </a:r>
            <a:r>
              <a:rPr lang="zh-TW" altLang="en-US" sz="2400" dirty="0" smtClean="0"/>
              <a:t>年</a:t>
            </a:r>
            <a:r>
              <a:rPr lang="en-US" altLang="zh-TW" sz="2400" dirty="0" smtClean="0"/>
              <a:t>5</a:t>
            </a:r>
            <a:r>
              <a:rPr lang="zh-TW" altLang="en-US" sz="2400" dirty="0" smtClean="0"/>
              <a:t>月</a:t>
            </a:r>
            <a:r>
              <a:rPr lang="en-US" altLang="zh-TW" sz="2400" dirty="0" smtClean="0"/>
              <a:t>14</a:t>
            </a:r>
            <a:r>
              <a:rPr lang="zh-TW" altLang="en-US" sz="2400" dirty="0" smtClean="0"/>
              <a:t>日</a:t>
            </a:r>
            <a:endParaRPr lang="en-US" altLang="zh-TW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pPr>
              <a:defRPr/>
            </a:pPr>
            <a:fld id="{ADA60DF5-3726-4DEF-BB0E-E03E1E7F0088}" type="slidenum">
              <a:rPr lang="en-US" altLang="zh-TW"/>
              <a:pPr>
                <a:defRPr/>
              </a:pPr>
              <a:t>1</a:t>
            </a:fld>
            <a:endParaRPr lang="en-US" altLang="zh-TW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DNS</a:t>
            </a:r>
            <a:r>
              <a:rPr lang="zh-TW" altLang="en-US" dirty="0" smtClean="0"/>
              <a:t>健檢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中心自</a:t>
            </a:r>
            <a:r>
              <a:rPr lang="en-US" altLang="zh-TW" dirty="0" smtClean="0"/>
              <a:t>108</a:t>
            </a:r>
            <a:r>
              <a:rPr lang="zh-TW" altLang="en-US" dirty="0" smtClean="0"/>
              <a:t>年起， 對全校正解及反解網域進行</a:t>
            </a:r>
            <a:r>
              <a:rPr lang="en-US" altLang="zh-TW" dirty="0" smtClean="0"/>
              <a:t>DNS</a:t>
            </a:r>
            <a:r>
              <a:rPr lang="zh-TW" altLang="en-US" dirty="0" smtClean="0"/>
              <a:t>健檢</a:t>
            </a:r>
            <a:endParaRPr lang="en-US" altLang="zh-TW" dirty="0" smtClean="0"/>
          </a:p>
          <a:p>
            <a:r>
              <a:rPr lang="zh-TW" altLang="en-US" dirty="0"/>
              <a:t>正解網域</a:t>
            </a:r>
            <a:r>
              <a:rPr lang="zh-TW" altLang="en-US" dirty="0" smtClean="0"/>
              <a:t>共</a:t>
            </a:r>
            <a:r>
              <a:rPr lang="en-US" altLang="zh-TW" dirty="0" smtClean="0"/>
              <a:t>44</a:t>
            </a:r>
            <a:r>
              <a:rPr lang="zh-TW" altLang="en-US" dirty="0" smtClean="0"/>
              <a:t>個， 反解網域共</a:t>
            </a:r>
            <a:r>
              <a:rPr lang="en-US" altLang="zh-TW" dirty="0" smtClean="0"/>
              <a:t>112</a:t>
            </a:r>
            <a:r>
              <a:rPr lang="zh-TW" altLang="en-US" dirty="0" smtClean="0"/>
              <a:t>個</a:t>
            </a:r>
            <a:endParaRPr lang="en-US" altLang="zh-TW" dirty="0" smtClean="0"/>
          </a:p>
          <a:p>
            <a:r>
              <a:rPr lang="zh-TW" altLang="en-US" dirty="0" smtClean="0"/>
              <a:t>健檢網址</a:t>
            </a:r>
            <a:r>
              <a:rPr lang="zh-TW" altLang="en-US" dirty="0"/>
              <a:t> </a:t>
            </a:r>
            <a:r>
              <a:rPr lang="en-US" altLang="zh-TW" dirty="0">
                <a:hlinkClick r:id="rId2"/>
              </a:rPr>
              <a:t>https://dns-analyzer.ncu.edu.tw</a:t>
            </a:r>
            <a:r>
              <a:rPr lang="en-US" altLang="zh-TW" dirty="0" smtClean="0">
                <a:hlinkClick r:id="rId2"/>
              </a:rPr>
              <a:t>/</a:t>
            </a:r>
            <a:endParaRPr lang="en-US" altLang="zh-TW" dirty="0" smtClean="0"/>
          </a:p>
          <a:p>
            <a:r>
              <a:rPr lang="zh-TW" altLang="en-US" dirty="0"/>
              <a:t>今年度健檢報告已於</a:t>
            </a:r>
            <a:r>
              <a:rPr lang="en-US" altLang="zh-TW" dirty="0"/>
              <a:t>113</a:t>
            </a:r>
            <a:r>
              <a:rPr lang="zh-TW" altLang="en-US" dirty="0"/>
              <a:t>年</a:t>
            </a:r>
            <a:r>
              <a:rPr lang="en-US" altLang="zh-TW" dirty="0"/>
              <a:t>5</a:t>
            </a:r>
            <a:r>
              <a:rPr lang="zh-TW" altLang="en-US" dirty="0"/>
              <a:t>月</a:t>
            </a:r>
            <a:r>
              <a:rPr lang="en-US" altLang="zh-TW" dirty="0"/>
              <a:t>10</a:t>
            </a:r>
            <a:r>
              <a:rPr lang="zh-TW" altLang="en-US" dirty="0"/>
              <a:t>日寄出</a:t>
            </a:r>
            <a:endParaRPr lang="en-US" altLang="zh-TW" dirty="0" smtClean="0"/>
          </a:p>
          <a:p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721A3CC-43AC-4E51-BB29-F98F275EACA9}" type="datetime1">
              <a:rPr lang="zh-TW" altLang="en-US" smtClean="0"/>
              <a:pPr>
                <a:defRPr/>
              </a:pPr>
              <a:t>2024/5/13</a:t>
            </a:fld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C931A5-662A-40B9-8209-389BDBB9AC36}" type="slidenum">
              <a:rPr lang="en-US" altLang="zh-TW" smtClean="0"/>
              <a:pPr>
                <a:defRPr/>
              </a:pPr>
              <a:t>2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5118167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風險</a:t>
            </a:r>
            <a:r>
              <a:rPr lang="zh-TW" altLang="en-US" dirty="0"/>
              <a:t>定義</a:t>
            </a:r>
          </a:p>
        </p:txBody>
      </p:sp>
      <p:graphicFrame>
        <p:nvGraphicFramePr>
          <p:cNvPr id="6" name="內容版面配置區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63845280"/>
              </p:ext>
            </p:extLst>
          </p:nvPr>
        </p:nvGraphicFramePr>
        <p:xfrm>
          <a:off x="107504" y="1340767"/>
          <a:ext cx="8928992" cy="488348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16990">
                  <a:extLst>
                    <a:ext uri="{9D8B030D-6E8A-4147-A177-3AD203B41FA5}">
                      <a16:colId xmlns:a16="http://schemas.microsoft.com/office/drawing/2014/main" val="2095425496"/>
                    </a:ext>
                  </a:extLst>
                </a:gridCol>
                <a:gridCol w="6912002">
                  <a:extLst>
                    <a:ext uri="{9D8B030D-6E8A-4147-A177-3AD203B41FA5}">
                      <a16:colId xmlns:a16="http://schemas.microsoft.com/office/drawing/2014/main" val="2127029832"/>
                    </a:ext>
                  </a:extLst>
                </a:gridCol>
              </a:tblGrid>
              <a:tr h="317507">
                <a:tc>
                  <a:txBody>
                    <a:bodyPr/>
                    <a:lstStyle/>
                    <a:p>
                      <a:pPr marL="304800" algn="ctr">
                        <a:spcAft>
                          <a:spcPts val="0"/>
                        </a:spcAft>
                      </a:pPr>
                      <a:r>
                        <a:rPr lang="zh-TW" sz="2000" dirty="0">
                          <a:effectLst/>
                        </a:rPr>
                        <a:t>風險等級</a:t>
                      </a:r>
                      <a:endParaRPr lang="zh-TW" sz="20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04800" algn="ctr">
                        <a:spcAft>
                          <a:spcPts val="0"/>
                        </a:spcAft>
                      </a:pPr>
                      <a:r>
                        <a:rPr lang="zh-TW" sz="2000">
                          <a:effectLst/>
                        </a:rPr>
                        <a:t>定義</a:t>
                      </a:r>
                      <a:endParaRPr lang="zh-TW" sz="20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28277567"/>
                  </a:ext>
                </a:extLst>
              </a:tr>
              <a:tr h="330566">
                <a:tc>
                  <a:txBody>
                    <a:bodyPr/>
                    <a:lstStyle/>
                    <a:p>
                      <a:pPr marL="304800" algn="l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Normal (</a:t>
                      </a:r>
                      <a:r>
                        <a:rPr lang="zh-TW" sz="2000" dirty="0" smtClean="0">
                          <a:effectLst/>
                        </a:rPr>
                        <a:t>正常</a:t>
                      </a:r>
                      <a:r>
                        <a:rPr lang="en-US" altLang="zh-TW" sz="2000" dirty="0" smtClean="0">
                          <a:effectLst/>
                        </a:rPr>
                        <a:t>)</a:t>
                      </a:r>
                      <a:endParaRPr lang="zh-TW" sz="20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04800" algn="l">
                        <a:spcAft>
                          <a:spcPts val="0"/>
                        </a:spcAft>
                      </a:pPr>
                      <a:r>
                        <a:rPr lang="zh-TW" sz="2000" dirty="0" smtClean="0">
                          <a:effectLst/>
                        </a:rPr>
                        <a:t>沒有</a:t>
                      </a:r>
                      <a:r>
                        <a:rPr lang="zh-TW" sz="2000" dirty="0">
                          <a:effectLst/>
                        </a:rPr>
                        <a:t>檢測出任何</a:t>
                      </a:r>
                      <a:r>
                        <a:rPr lang="zh-TW" sz="2000" dirty="0" smtClean="0">
                          <a:effectLst/>
                        </a:rPr>
                        <a:t>問題</a:t>
                      </a:r>
                      <a:endParaRPr lang="zh-TW" sz="20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86478594"/>
                  </a:ext>
                </a:extLst>
              </a:tr>
              <a:tr h="635015">
                <a:tc>
                  <a:txBody>
                    <a:bodyPr/>
                    <a:lstStyle/>
                    <a:p>
                      <a:pPr marL="304800" algn="just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Info (</a:t>
                      </a:r>
                      <a:r>
                        <a:rPr lang="zh-TW" sz="2000">
                          <a:effectLst/>
                        </a:rPr>
                        <a:t>資訊</a:t>
                      </a:r>
                      <a:r>
                        <a:rPr lang="en-US" sz="2000">
                          <a:effectLst/>
                        </a:rPr>
                        <a:t>)</a:t>
                      </a:r>
                      <a:endParaRPr lang="zh-TW" sz="20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8415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1.</a:t>
                      </a:r>
                      <a:r>
                        <a:rPr lang="zh-TW" sz="2000">
                          <a:effectLst/>
                        </a:rPr>
                        <a:t>沒有做到</a:t>
                      </a:r>
                      <a:r>
                        <a:rPr lang="en-US" sz="2000">
                          <a:effectLst/>
                        </a:rPr>
                        <a:t> DNSSEC</a:t>
                      </a:r>
                      <a:endParaRPr lang="zh-TW" sz="2000">
                        <a:effectLst/>
                      </a:endParaRPr>
                    </a:p>
                    <a:p>
                      <a:pPr marL="18415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2.</a:t>
                      </a:r>
                      <a:r>
                        <a:rPr lang="zh-TW" sz="2000">
                          <a:effectLst/>
                        </a:rPr>
                        <a:t>下層定義的</a:t>
                      </a:r>
                      <a:r>
                        <a:rPr lang="en-US" sz="2000">
                          <a:effectLst/>
                        </a:rPr>
                        <a:t> Name Server</a:t>
                      </a:r>
                      <a:r>
                        <a:rPr lang="zh-TW" sz="2000">
                          <a:effectLst/>
                        </a:rPr>
                        <a:t>比上層多</a:t>
                      </a:r>
                      <a:endParaRPr lang="zh-TW" sz="20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43152978"/>
                  </a:ext>
                </a:extLst>
              </a:tr>
              <a:tr h="952522">
                <a:tc>
                  <a:txBody>
                    <a:bodyPr/>
                    <a:lstStyle/>
                    <a:p>
                      <a:pPr marL="304800" algn="just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Low (</a:t>
                      </a:r>
                      <a:r>
                        <a:rPr lang="zh-TW" sz="2000">
                          <a:effectLst/>
                        </a:rPr>
                        <a:t>低</a:t>
                      </a:r>
                      <a:r>
                        <a:rPr lang="en-US" sz="2000">
                          <a:effectLst/>
                        </a:rPr>
                        <a:t>)</a:t>
                      </a:r>
                      <a:endParaRPr lang="zh-TW" sz="20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8415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1.</a:t>
                      </a:r>
                      <a:r>
                        <a:rPr lang="zh-TW" sz="2000" dirty="0">
                          <a:effectLst/>
                        </a:rPr>
                        <a:t>當上層定義的</a:t>
                      </a:r>
                      <a:r>
                        <a:rPr lang="en-US" sz="2000" dirty="0">
                          <a:effectLst/>
                        </a:rPr>
                        <a:t> NS </a:t>
                      </a:r>
                      <a:r>
                        <a:rPr lang="zh-TW" sz="2000" dirty="0">
                          <a:effectLst/>
                        </a:rPr>
                        <a:t>記錄比下層多時</a:t>
                      </a:r>
                    </a:p>
                    <a:p>
                      <a:pPr marL="18415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2. Authoritative DNS </a:t>
                      </a:r>
                      <a:r>
                        <a:rPr lang="zh-TW" sz="2000" dirty="0">
                          <a:effectLst/>
                        </a:rPr>
                        <a:t>伺服器間的</a:t>
                      </a:r>
                      <a:r>
                        <a:rPr lang="en-US" sz="2000" dirty="0">
                          <a:effectLst/>
                        </a:rPr>
                        <a:t> SOA </a:t>
                      </a:r>
                      <a:r>
                        <a:rPr lang="zh-TW" sz="2000" dirty="0">
                          <a:effectLst/>
                        </a:rPr>
                        <a:t>記錄有不同</a:t>
                      </a:r>
                    </a:p>
                    <a:p>
                      <a:pPr marL="18415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3.</a:t>
                      </a:r>
                      <a:r>
                        <a:rPr lang="zh-TW" sz="2000" dirty="0">
                          <a:effectLst/>
                        </a:rPr>
                        <a:t>網域中若沒有</a:t>
                      </a:r>
                      <a:r>
                        <a:rPr lang="en-US" sz="2000" dirty="0">
                          <a:effectLst/>
                        </a:rPr>
                        <a:t> IPv6 </a:t>
                      </a:r>
                      <a:r>
                        <a:rPr lang="zh-TW" sz="2000" dirty="0">
                          <a:effectLst/>
                        </a:rPr>
                        <a:t>的</a:t>
                      </a:r>
                      <a:r>
                        <a:rPr lang="en-US" sz="2000" dirty="0">
                          <a:effectLst/>
                        </a:rPr>
                        <a:t> Name Server </a:t>
                      </a:r>
                      <a:r>
                        <a:rPr lang="zh-TW" sz="2000" dirty="0">
                          <a:effectLst/>
                        </a:rPr>
                        <a:t>時</a:t>
                      </a:r>
                      <a:endParaRPr lang="zh-TW" sz="20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61396773"/>
                  </a:ext>
                </a:extLst>
              </a:tr>
              <a:tr h="1060342">
                <a:tc>
                  <a:txBody>
                    <a:bodyPr/>
                    <a:lstStyle/>
                    <a:p>
                      <a:pPr marL="304800" algn="just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Medium (</a:t>
                      </a:r>
                      <a:r>
                        <a:rPr lang="zh-TW" sz="2000">
                          <a:effectLst/>
                        </a:rPr>
                        <a:t>中</a:t>
                      </a:r>
                      <a:r>
                        <a:rPr lang="en-US" sz="2000">
                          <a:effectLst/>
                        </a:rPr>
                        <a:t>)</a:t>
                      </a:r>
                      <a:endParaRPr lang="zh-TW" sz="20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08585" indent="-90170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1.</a:t>
                      </a:r>
                      <a:r>
                        <a:rPr lang="zh-TW" sz="2000" dirty="0">
                          <a:effectLst/>
                        </a:rPr>
                        <a:t>若網域中有任一台 </a:t>
                      </a:r>
                      <a:r>
                        <a:rPr lang="en-US" sz="2000" dirty="0">
                          <a:effectLst/>
                        </a:rPr>
                        <a:t>Authoritative DNS </a:t>
                      </a:r>
                      <a:r>
                        <a:rPr lang="zh-TW" sz="2000" dirty="0">
                          <a:solidFill>
                            <a:srgbClr val="FF0000"/>
                          </a:solidFill>
                          <a:effectLst/>
                        </a:rPr>
                        <a:t>不符合</a:t>
                      </a:r>
                      <a:r>
                        <a:rPr lang="en-US" sz="2000" dirty="0">
                          <a:solidFill>
                            <a:srgbClr val="FF0000"/>
                          </a:solidFill>
                          <a:effectLst/>
                        </a:rPr>
                        <a:t> EDNS </a:t>
                      </a:r>
                      <a:r>
                        <a:rPr lang="zh-TW" sz="2000" dirty="0">
                          <a:effectLst/>
                        </a:rPr>
                        <a:t>規範時</a:t>
                      </a:r>
                    </a:p>
                    <a:p>
                      <a:pPr marL="108585" indent="-90170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2.</a:t>
                      </a:r>
                      <a:r>
                        <a:rPr lang="zh-TW" sz="2000" dirty="0">
                          <a:effectLst/>
                        </a:rPr>
                        <a:t>如果該網域的伺服器數量</a:t>
                      </a:r>
                      <a:r>
                        <a:rPr lang="zh-TW" sz="2000" dirty="0">
                          <a:solidFill>
                            <a:srgbClr val="FF0000"/>
                          </a:solidFill>
                          <a:effectLst/>
                        </a:rPr>
                        <a:t>僅有一台</a:t>
                      </a:r>
                      <a:r>
                        <a:rPr lang="zh-TW" sz="2000" dirty="0">
                          <a:effectLst/>
                        </a:rPr>
                        <a:t>，或者在上層僅註冊一台但下層則註冊多台</a:t>
                      </a:r>
                      <a:endParaRPr lang="zh-TW" sz="20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88481256"/>
                  </a:ext>
                </a:extLst>
              </a:tr>
              <a:tr h="952522">
                <a:tc>
                  <a:txBody>
                    <a:bodyPr/>
                    <a:lstStyle/>
                    <a:p>
                      <a:pPr marL="304800" algn="just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High (</a:t>
                      </a:r>
                      <a:r>
                        <a:rPr lang="zh-TW" sz="2000">
                          <a:effectLst/>
                        </a:rPr>
                        <a:t>高</a:t>
                      </a:r>
                      <a:r>
                        <a:rPr lang="en-US" sz="2000">
                          <a:effectLst/>
                        </a:rPr>
                        <a:t>)</a:t>
                      </a:r>
                      <a:endParaRPr lang="zh-TW" sz="20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8415">
                        <a:spcAft>
                          <a:spcPts val="0"/>
                        </a:spcAft>
                      </a:pPr>
                      <a:r>
                        <a:rPr lang="zh-TW" sz="2000" dirty="0">
                          <a:effectLst/>
                        </a:rPr>
                        <a:t>當</a:t>
                      </a:r>
                      <a:r>
                        <a:rPr lang="en-US" sz="2000" dirty="0">
                          <a:effectLst/>
                        </a:rPr>
                        <a:t> Authoritative DNS </a:t>
                      </a:r>
                      <a:r>
                        <a:rPr lang="zh-TW" sz="2000" dirty="0">
                          <a:effectLst/>
                        </a:rPr>
                        <a:t>中有任一台有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r>
                        <a:rPr lang="en-US" sz="2000" dirty="0">
                          <a:solidFill>
                            <a:srgbClr val="FF0000"/>
                          </a:solidFill>
                          <a:effectLst/>
                        </a:rPr>
                        <a:t>Open Zone Transfer</a:t>
                      </a:r>
                      <a:r>
                        <a:rPr lang="zh-TW" sz="2000" dirty="0">
                          <a:effectLst/>
                        </a:rPr>
                        <a:t>、</a:t>
                      </a:r>
                      <a:r>
                        <a:rPr lang="en-US" sz="2000" dirty="0">
                          <a:solidFill>
                            <a:srgbClr val="FF0000"/>
                          </a:solidFill>
                          <a:effectLst/>
                        </a:rPr>
                        <a:t>Open Recursion</a:t>
                      </a:r>
                      <a:r>
                        <a:rPr lang="zh-TW" sz="2000" dirty="0">
                          <a:effectLst/>
                        </a:rPr>
                        <a:t>、或是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r>
                        <a:rPr lang="en-US" sz="2000" dirty="0">
                          <a:solidFill>
                            <a:srgbClr val="FF0000"/>
                          </a:solidFill>
                          <a:effectLst/>
                        </a:rPr>
                        <a:t>Not Responding</a:t>
                      </a:r>
                      <a:r>
                        <a:rPr lang="zh-TW" sz="2000" dirty="0">
                          <a:effectLst/>
                        </a:rPr>
                        <a:t>，包括不能回答</a:t>
                      </a:r>
                      <a:r>
                        <a:rPr lang="en-US" sz="2000" dirty="0">
                          <a:effectLst/>
                        </a:rPr>
                        <a:t> SOA </a:t>
                      </a:r>
                      <a:r>
                        <a:rPr lang="zh-TW" sz="2000" dirty="0">
                          <a:effectLst/>
                        </a:rPr>
                        <a:t>記錄都視為</a:t>
                      </a:r>
                      <a:r>
                        <a:rPr lang="en-US" sz="2000" dirty="0">
                          <a:effectLst/>
                        </a:rPr>
                        <a:t> High</a:t>
                      </a:r>
                      <a:endParaRPr lang="zh-TW" sz="20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74240396"/>
                  </a:ext>
                </a:extLst>
              </a:tr>
              <a:tr h="635015">
                <a:tc>
                  <a:txBody>
                    <a:bodyPr/>
                    <a:lstStyle/>
                    <a:p>
                      <a:pPr marL="304800" algn="just"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Urgent(</a:t>
                      </a:r>
                      <a:r>
                        <a:rPr lang="zh-TW" sz="2000" dirty="0">
                          <a:effectLst/>
                        </a:rPr>
                        <a:t>緊急</a:t>
                      </a:r>
                      <a:r>
                        <a:rPr lang="en-US" sz="2000" dirty="0">
                          <a:effectLst/>
                        </a:rPr>
                        <a:t>)</a:t>
                      </a:r>
                      <a:endParaRPr lang="zh-TW" sz="20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8415">
                        <a:spcAft>
                          <a:spcPts val="0"/>
                        </a:spcAft>
                      </a:pPr>
                      <a:r>
                        <a:rPr lang="zh-TW" sz="2000" dirty="0">
                          <a:effectLst/>
                        </a:rPr>
                        <a:t>如果網域所有的</a:t>
                      </a:r>
                      <a:r>
                        <a:rPr lang="en-US" sz="2000" dirty="0">
                          <a:effectLst/>
                        </a:rPr>
                        <a:t> Authoritative DNS </a:t>
                      </a:r>
                      <a:r>
                        <a:rPr lang="zh-TW" sz="2000" dirty="0">
                          <a:solidFill>
                            <a:srgbClr val="FF0000"/>
                          </a:solidFill>
                          <a:effectLst/>
                        </a:rPr>
                        <a:t>都無法回應</a:t>
                      </a:r>
                      <a:r>
                        <a:rPr lang="zh-TW" sz="2000" dirty="0" smtClean="0">
                          <a:effectLst/>
                        </a:rPr>
                        <a:t>的話，</a:t>
                      </a:r>
                      <a:r>
                        <a:rPr lang="zh-TW" sz="2000" dirty="0">
                          <a:effectLst/>
                        </a:rPr>
                        <a:t>風險等級訂為緊急</a:t>
                      </a:r>
                      <a:endParaRPr lang="zh-TW" sz="20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75949315"/>
                  </a:ext>
                </a:extLst>
              </a:tr>
            </a:tbl>
          </a:graphicData>
        </a:graphic>
      </p:graphicFrame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721A3CC-43AC-4E51-BB29-F98F275EACA9}" type="datetime1">
              <a:rPr lang="zh-TW" altLang="en-US" smtClean="0"/>
              <a:pPr>
                <a:defRPr/>
              </a:pPr>
              <a:t>2024/5/13</a:t>
            </a:fld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C931A5-662A-40B9-8209-389BDBB9AC36}" type="slidenum">
              <a:rPr lang="en-US" altLang="zh-TW" smtClean="0"/>
              <a:pPr>
                <a:defRPr/>
              </a:pPr>
              <a:t>3</a:t>
            </a:fld>
            <a:endParaRPr lang="en-US" altLang="zh-TW"/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-3438029" y="-99836"/>
            <a:ext cx="16158642" cy="6777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776450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113</a:t>
            </a:r>
            <a:r>
              <a:rPr lang="zh-TW" altLang="en-US" dirty="0" smtClean="0"/>
              <a:t>年結果</a:t>
            </a:r>
            <a:endParaRPr lang="zh-TW" altLang="en-US" dirty="0"/>
          </a:p>
        </p:txBody>
      </p:sp>
      <p:graphicFrame>
        <p:nvGraphicFramePr>
          <p:cNvPr id="6" name="內容版面配置區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29687915"/>
              </p:ext>
            </p:extLst>
          </p:nvPr>
        </p:nvGraphicFramePr>
        <p:xfrm>
          <a:off x="323850" y="1772816"/>
          <a:ext cx="8712646" cy="416261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00150">
                  <a:extLst>
                    <a:ext uri="{9D8B030D-6E8A-4147-A177-3AD203B41FA5}">
                      <a16:colId xmlns:a16="http://schemas.microsoft.com/office/drawing/2014/main" val="4197953633"/>
                    </a:ext>
                  </a:extLst>
                </a:gridCol>
                <a:gridCol w="1315952">
                  <a:extLst>
                    <a:ext uri="{9D8B030D-6E8A-4147-A177-3AD203B41FA5}">
                      <a16:colId xmlns:a16="http://schemas.microsoft.com/office/drawing/2014/main" val="791782155"/>
                    </a:ext>
                  </a:extLst>
                </a:gridCol>
                <a:gridCol w="2089784">
                  <a:extLst>
                    <a:ext uri="{9D8B030D-6E8A-4147-A177-3AD203B41FA5}">
                      <a16:colId xmlns:a16="http://schemas.microsoft.com/office/drawing/2014/main" val="1143153395"/>
                    </a:ext>
                  </a:extLst>
                </a:gridCol>
                <a:gridCol w="1510616">
                  <a:extLst>
                    <a:ext uri="{9D8B030D-6E8A-4147-A177-3AD203B41FA5}">
                      <a16:colId xmlns:a16="http://schemas.microsoft.com/office/drawing/2014/main" val="4029810722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731884075"/>
                    </a:ext>
                  </a:extLst>
                </a:gridCol>
              </a:tblGrid>
              <a:tr h="772570">
                <a:tc>
                  <a:txBody>
                    <a:bodyPr/>
                    <a:lstStyle/>
                    <a:p>
                      <a:pPr algn="just" fontAlgn="ctr"/>
                      <a:r>
                        <a:rPr lang="zh-TW" altLang="en-US" sz="2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風險等級</a:t>
                      </a:r>
                      <a:endParaRPr lang="zh-TW" alt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正解網域</a:t>
                      </a:r>
                      <a:endParaRPr lang="zh-TW" alt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zh-TW" alt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2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反解網域</a:t>
                      </a:r>
                      <a:endParaRPr lang="zh-TW" alt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2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924485772"/>
                  </a:ext>
                </a:extLst>
              </a:tr>
              <a:tr h="390549"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2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Normal (</a:t>
                      </a:r>
                      <a:r>
                        <a:rPr lang="zh-TW" altLang="en-US" sz="2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正常</a:t>
                      </a:r>
                      <a:r>
                        <a:rPr lang="en-US" altLang="zh-TW" sz="2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altLang="zh-TW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2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US" altLang="zh-TW" sz="2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2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31.82%</a:t>
                      </a:r>
                      <a:endParaRPr lang="en-US" altLang="zh-TW" sz="2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2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altLang="zh-TW" sz="2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2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0.00%</a:t>
                      </a:r>
                      <a:endParaRPr lang="en-US" altLang="zh-TW" sz="2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434473896"/>
                  </a:ext>
                </a:extLst>
              </a:tr>
              <a:tr h="390549"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2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Info (</a:t>
                      </a:r>
                      <a:r>
                        <a:rPr lang="zh-TW" altLang="en-US" sz="2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資訊</a:t>
                      </a:r>
                      <a:r>
                        <a:rPr lang="en-US" altLang="zh-TW" sz="2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altLang="zh-TW" sz="2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2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altLang="zh-TW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2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6.82%</a:t>
                      </a:r>
                      <a:endParaRPr lang="en-US" altLang="zh-TW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2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  <a:endParaRPr lang="en-US" altLang="zh-TW" sz="2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2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20.54%</a:t>
                      </a:r>
                      <a:endParaRPr lang="en-US" altLang="zh-TW" sz="2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972671776"/>
                  </a:ext>
                </a:extLst>
              </a:tr>
              <a:tr h="390549"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2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Low (</a:t>
                      </a:r>
                      <a:r>
                        <a:rPr lang="zh-TW" altLang="en-US" sz="2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低</a:t>
                      </a:r>
                      <a:r>
                        <a:rPr lang="en-US" altLang="zh-TW" sz="2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altLang="zh-TW" sz="2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2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US" altLang="zh-TW" sz="2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2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34.09%</a:t>
                      </a:r>
                      <a:endParaRPr lang="en-US" altLang="zh-TW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2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</a:t>
                      </a:r>
                      <a:endParaRPr lang="en-US" altLang="zh-TW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2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62.50%</a:t>
                      </a:r>
                      <a:endParaRPr lang="en-US" altLang="zh-TW" sz="2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939428015"/>
                  </a:ext>
                </a:extLst>
              </a:tr>
              <a:tr h="390549"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2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Medium (</a:t>
                      </a:r>
                      <a:r>
                        <a:rPr lang="zh-TW" altLang="en-US" sz="2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中</a:t>
                      </a:r>
                      <a:r>
                        <a:rPr lang="en-US" altLang="zh-TW" sz="2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altLang="zh-TW" sz="2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2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altLang="zh-TW" sz="2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2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13.64%</a:t>
                      </a:r>
                      <a:endParaRPr lang="en-US" altLang="zh-TW" sz="2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2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altLang="zh-TW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2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4.46%</a:t>
                      </a:r>
                      <a:endParaRPr lang="en-US" altLang="zh-TW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471238583"/>
                  </a:ext>
                </a:extLst>
              </a:tr>
              <a:tr h="390549"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2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High (</a:t>
                      </a:r>
                      <a:r>
                        <a:rPr lang="zh-TW" altLang="en-US" sz="2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高</a:t>
                      </a:r>
                      <a:r>
                        <a:rPr lang="en-US" altLang="zh-TW" sz="2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altLang="zh-TW" sz="2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2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altLang="zh-TW" sz="2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2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13.64%</a:t>
                      </a:r>
                      <a:endParaRPr lang="en-US" altLang="zh-TW" sz="2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2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US" altLang="zh-TW" sz="2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2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12.50%</a:t>
                      </a:r>
                      <a:endParaRPr lang="en-US" altLang="zh-TW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045524666"/>
                  </a:ext>
                </a:extLst>
              </a:tr>
              <a:tr h="390549"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2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Urgent (</a:t>
                      </a:r>
                      <a:r>
                        <a:rPr lang="zh-TW" altLang="en-US" sz="2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緊急</a:t>
                      </a:r>
                      <a:r>
                        <a:rPr lang="en-US" altLang="zh-TW" sz="2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altLang="zh-TW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2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altLang="zh-TW" sz="2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2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0.00%</a:t>
                      </a:r>
                      <a:endParaRPr lang="en-US" altLang="zh-TW" sz="2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2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altLang="zh-TW" sz="2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2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0.00%</a:t>
                      </a:r>
                      <a:endParaRPr lang="en-US" altLang="zh-TW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311172866"/>
                  </a:ext>
                </a:extLst>
              </a:tr>
              <a:tr h="772570">
                <a:tc>
                  <a:txBody>
                    <a:bodyPr/>
                    <a:lstStyle/>
                    <a:p>
                      <a:pPr algn="l" fontAlgn="ctr"/>
                      <a:endParaRPr lang="zh-TW" altLang="en-US" sz="2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2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</a:t>
                      </a:r>
                      <a:endParaRPr lang="en-US" altLang="zh-TW" sz="2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2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100.00%</a:t>
                      </a:r>
                      <a:endParaRPr lang="en-US" altLang="zh-TW" sz="2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2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112</a:t>
                      </a:r>
                      <a:endParaRPr lang="en-US" altLang="zh-TW" sz="2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2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100.00%</a:t>
                      </a:r>
                      <a:endParaRPr lang="en-US" altLang="zh-TW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1468853"/>
                  </a:ext>
                </a:extLst>
              </a:tr>
            </a:tbl>
          </a:graphicData>
        </a:graphic>
      </p:graphicFrame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721A3CC-43AC-4E51-BB29-F98F275EACA9}" type="datetime1">
              <a:rPr lang="zh-TW" altLang="en-US" smtClean="0"/>
              <a:pPr>
                <a:defRPr/>
              </a:pPr>
              <a:t>2024/5/13</a:t>
            </a:fld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C931A5-662A-40B9-8209-389BDBB9AC36}" type="slidenum">
              <a:rPr lang="en-US" altLang="zh-TW" smtClean="0"/>
              <a:pPr>
                <a:defRPr/>
              </a:pPr>
              <a:t>4</a:t>
            </a:fld>
            <a:endParaRPr lang="en-US" altLang="zh-TW"/>
          </a:p>
        </p:txBody>
      </p:sp>
      <p:sp>
        <p:nvSpPr>
          <p:cNvPr id="7" name="矩形 6"/>
          <p:cNvSpPr/>
          <p:nvPr/>
        </p:nvSpPr>
        <p:spPr bwMode="auto">
          <a:xfrm>
            <a:off x="0" y="4221088"/>
            <a:ext cx="9468544" cy="648072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新細明體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274303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連續</a:t>
            </a:r>
            <a:r>
              <a:rPr lang="en-US" altLang="zh-TW" dirty="0" smtClean="0"/>
              <a:t>6</a:t>
            </a:r>
            <a:r>
              <a:rPr lang="zh-TW" altLang="en-US" dirty="0" smtClean="0"/>
              <a:t>年高風險單位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721A3CC-43AC-4E51-BB29-F98F275EACA9}" type="datetime1">
              <a:rPr lang="zh-TW" altLang="en-US" smtClean="0"/>
              <a:pPr>
                <a:defRPr/>
              </a:pPr>
              <a:t>2024/5/13</a:t>
            </a:fld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C931A5-662A-40B9-8209-389BDBB9AC36}" type="slidenum">
              <a:rPr lang="en-US" altLang="zh-TW" smtClean="0"/>
              <a:pPr>
                <a:defRPr/>
              </a:pPr>
              <a:t>5</a:t>
            </a:fld>
            <a:endParaRPr lang="en-US" altLang="zh-TW"/>
          </a:p>
        </p:txBody>
      </p:sp>
      <p:graphicFrame>
        <p:nvGraphicFramePr>
          <p:cNvPr id="8" name="內容版面配置區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82471241"/>
              </p:ext>
            </p:extLst>
          </p:nvPr>
        </p:nvGraphicFramePr>
        <p:xfrm>
          <a:off x="755576" y="1772817"/>
          <a:ext cx="7272808" cy="259229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87041">
                  <a:extLst>
                    <a:ext uri="{9D8B030D-6E8A-4147-A177-3AD203B41FA5}">
                      <a16:colId xmlns:a16="http://schemas.microsoft.com/office/drawing/2014/main" val="1538215609"/>
                    </a:ext>
                  </a:extLst>
                </a:gridCol>
                <a:gridCol w="3685767">
                  <a:extLst>
                    <a:ext uri="{9D8B030D-6E8A-4147-A177-3AD203B41FA5}">
                      <a16:colId xmlns:a16="http://schemas.microsoft.com/office/drawing/2014/main" val="994957232"/>
                    </a:ext>
                  </a:extLst>
                </a:gridCol>
              </a:tblGrid>
              <a:tr h="518458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2800" u="none" strike="noStrike" dirty="0">
                          <a:effectLst/>
                        </a:rPr>
                        <a:t>單位</a:t>
                      </a:r>
                      <a:endParaRPr lang="zh-TW" alt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2800" u="none" strike="noStrike">
                          <a:effectLst/>
                        </a:rPr>
                        <a:t>網域</a:t>
                      </a:r>
                      <a:endParaRPr lang="zh-TW" altLang="en-US" sz="28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26558741"/>
                  </a:ext>
                </a:extLst>
              </a:tr>
              <a:tr h="518458">
                <a:tc rowSpan="2">
                  <a:txBody>
                    <a:bodyPr/>
                    <a:lstStyle/>
                    <a:p>
                      <a:pPr algn="l" fontAlgn="ctr"/>
                      <a:r>
                        <a:rPr lang="zh-TW" altLang="en-US" sz="2800" u="none" strike="noStrike" dirty="0">
                          <a:effectLst/>
                        </a:rPr>
                        <a:t>地球科學學系</a:t>
                      </a:r>
                      <a:endParaRPr lang="zh-TW" alt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earth.ncu.edu.tw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221913199"/>
                  </a:ext>
                </a:extLst>
              </a:tr>
              <a:tr h="518458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gep.ncu.edu.tw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158945515"/>
                  </a:ext>
                </a:extLst>
              </a:tr>
              <a:tr h="518458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2800" u="none" strike="noStrike" dirty="0">
                          <a:effectLst/>
                        </a:rPr>
                        <a:t>化學學系</a:t>
                      </a:r>
                      <a:endParaRPr lang="zh-TW" alt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TW" sz="2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140.115.43.</a:t>
                      </a:r>
                      <a:endParaRPr lang="en-US" altLang="zh-TW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99552085"/>
                  </a:ext>
                </a:extLst>
              </a:tr>
              <a:tr h="518458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2800" u="none" strike="noStrike">
                          <a:effectLst/>
                        </a:rPr>
                        <a:t>應用地質研究所</a:t>
                      </a:r>
                      <a:endParaRPr lang="zh-TW" altLang="en-US" sz="28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TW" sz="2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140.115.123.</a:t>
                      </a:r>
                      <a:endParaRPr lang="en-US" altLang="zh-TW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438403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53476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圖片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0259" y="1412776"/>
            <a:ext cx="6443741" cy="3117328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DNS Open Zone Transfer</a:t>
            </a:r>
            <a:br>
              <a:rPr lang="en-US" altLang="zh-TW" dirty="0" smtClean="0"/>
            </a:br>
            <a:r>
              <a:rPr lang="zh-TW" altLang="en-US" dirty="0" smtClean="0"/>
              <a:t>資安風險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0" y="1412776"/>
            <a:ext cx="2700259" cy="4611687"/>
          </a:xfrm>
        </p:spPr>
        <p:txBody>
          <a:bodyPr/>
          <a:lstStyle/>
          <a:p>
            <a:r>
              <a:rPr lang="zh-TW" altLang="en-US" sz="2400" b="1" dirty="0"/>
              <a:t>未授權資訊</a:t>
            </a:r>
            <a:r>
              <a:rPr lang="zh-TW" altLang="en-US" sz="2400" b="1" dirty="0" smtClean="0"/>
              <a:t>取得</a:t>
            </a:r>
            <a:endParaRPr lang="en-US" altLang="zh-TW" sz="2400" b="1" dirty="0" smtClean="0"/>
          </a:p>
          <a:p>
            <a:r>
              <a:rPr lang="zh-TW" altLang="en-US" sz="2400" b="1" dirty="0"/>
              <a:t>釣魚</a:t>
            </a:r>
            <a:r>
              <a:rPr lang="zh-TW" altLang="en-US" sz="2400" b="1" dirty="0" smtClean="0"/>
              <a:t>攻擊</a:t>
            </a:r>
            <a:endParaRPr lang="en-US" altLang="zh-TW" sz="2400" b="1" dirty="0" smtClean="0"/>
          </a:p>
          <a:p>
            <a:r>
              <a:rPr lang="zh-TW" altLang="en-US" sz="2400" b="1" dirty="0"/>
              <a:t>社交工程</a:t>
            </a:r>
            <a:r>
              <a:rPr lang="zh-TW" altLang="en-US" sz="2400" b="1" dirty="0" smtClean="0"/>
              <a:t>攻擊</a:t>
            </a:r>
            <a:endParaRPr lang="en-US" altLang="zh-TW" sz="2400" b="1" dirty="0" smtClean="0"/>
          </a:p>
          <a:p>
            <a:r>
              <a:rPr lang="zh-TW" altLang="en-US" sz="2400" b="1" dirty="0"/>
              <a:t>網站</a:t>
            </a:r>
            <a:r>
              <a:rPr lang="zh-TW" altLang="en-US" sz="2400" b="1" dirty="0" smtClean="0"/>
              <a:t>竊取</a:t>
            </a:r>
            <a:endParaRPr lang="en-US" altLang="zh-TW" sz="2400" b="1" dirty="0" smtClean="0"/>
          </a:p>
          <a:p>
            <a:r>
              <a:rPr lang="zh-TW" altLang="en-US" sz="2400" b="1" dirty="0"/>
              <a:t>服務中斷或拒絕服務（</a:t>
            </a:r>
            <a:r>
              <a:rPr lang="en-US" altLang="zh-TW" sz="2400" b="1" dirty="0" err="1"/>
              <a:t>DoS</a:t>
            </a:r>
            <a:r>
              <a:rPr lang="zh-TW" altLang="en-US" b="1" dirty="0"/>
              <a:t>）攻擊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721A3CC-43AC-4E51-BB29-F98F275EACA9}" type="datetime1">
              <a:rPr lang="zh-TW" altLang="en-US" smtClean="0"/>
              <a:pPr>
                <a:defRPr/>
              </a:pPr>
              <a:t>2024/5/13</a:t>
            </a:fld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C931A5-662A-40B9-8209-389BDBB9AC36}" type="slidenum">
              <a:rPr lang="en-US" altLang="zh-TW" smtClean="0"/>
              <a:pPr>
                <a:defRPr/>
              </a:pPr>
              <a:t>6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839724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日期版面配置區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89AC0B1E-415C-4F09-843E-B15FF2181ED0}" type="datetime1">
              <a:rPr lang="zh-TW" altLang="en-US"/>
              <a:pPr>
                <a:defRPr/>
              </a:pPr>
              <a:t>2024/5/13</a:t>
            </a:fld>
            <a:endParaRPr lang="en-US" altLang="zh-TW" dirty="0"/>
          </a:p>
        </p:txBody>
      </p:sp>
      <p:sp>
        <p:nvSpPr>
          <p:cNvPr id="7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C45ABF-163B-434B-9A8F-97047D8060E0}" type="slidenum">
              <a:rPr lang="en-US" altLang="zh-TW"/>
              <a:pPr>
                <a:defRPr/>
              </a:pPr>
              <a:t>7</a:t>
            </a:fld>
            <a:endParaRPr lang="en-US" altLang="zh-TW" dirty="0"/>
          </a:p>
        </p:txBody>
      </p:sp>
      <p:sp>
        <p:nvSpPr>
          <p:cNvPr id="37892" name="Rectangle 3"/>
          <p:cNvSpPr>
            <a:spLocks noChangeArrowheads="1"/>
          </p:cNvSpPr>
          <p:nvPr/>
        </p:nvSpPr>
        <p:spPr bwMode="auto">
          <a:xfrm>
            <a:off x="4738688" y="2852738"/>
            <a:ext cx="39751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lnSpc>
                <a:spcPct val="120000"/>
              </a:lnSpc>
              <a:spcBef>
                <a:spcPct val="20000"/>
              </a:spcBef>
              <a:buClr>
                <a:srgbClr val="555DAB"/>
              </a:buClr>
              <a:buFont typeface="Wingdings" panose="05000000000000000000" pitchFamily="2" charset="2"/>
              <a:buChar char="q"/>
              <a:defRPr kumimoji="1" sz="2800">
                <a:solidFill>
                  <a:schemeClr val="tx1"/>
                </a:solidFill>
                <a:latin typeface="Trebuchet MS" panose="020B0603020202020204" pitchFamily="34" charset="0"/>
                <a:ea typeface="標楷體" panose="03000509000000000000" pitchFamily="65" charset="-120"/>
              </a:defRPr>
            </a:lvl1pPr>
            <a:lvl2pPr marL="742950" indent="-285750">
              <a:lnSpc>
                <a:spcPct val="120000"/>
              </a:lnSpc>
              <a:spcBef>
                <a:spcPct val="20000"/>
              </a:spcBef>
              <a:buClr>
                <a:srgbClr val="555DAB"/>
              </a:buClr>
              <a:buFont typeface="Wingdings" panose="05000000000000000000" pitchFamily="2" charset="2"/>
              <a:buChar char="Ø"/>
              <a:defRPr kumimoji="1" sz="2400">
                <a:solidFill>
                  <a:schemeClr val="tx1"/>
                </a:solidFill>
                <a:latin typeface="Trebuchet MS" panose="020B060302020202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rebuchet MS" panose="020B060302020202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rebuchet MS" panose="020B060302020202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rebuchet MS" panose="020B060302020202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rebuchet MS" panose="020B060302020202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rebuchet MS" panose="020B060302020202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rebuchet MS" panose="020B060302020202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rebuchet MS" panose="020B0603020202020204" pitchFamily="34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zh-TW" sz="4000" b="1" i="1">
                <a:solidFill>
                  <a:schemeClr val="bg2"/>
                </a:solidFill>
                <a:latin typeface="Tahoma" panose="020B0604030504040204" pitchFamily="34" charset="0"/>
              </a:rPr>
              <a:t>Thank You!</a:t>
            </a:r>
          </a:p>
        </p:txBody>
      </p:sp>
      <p:pic>
        <p:nvPicPr>
          <p:cNvPr id="37893" name="Picture 4" descr="j030125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6375" y="2349500"/>
            <a:ext cx="4105275" cy="3511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894" name="Picture 6" descr="title(2)"/>
          <p:cNvPicPr>
            <a:picLocks noGrp="1" noChangeAspect="1" noChangeArrowheads="1"/>
          </p:cNvPicPr>
          <p:nvPr>
            <p:ph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403350" y="188913"/>
            <a:ext cx="7740650" cy="2087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Worldwide design template">
  <a:themeElements>
    <a:clrScheme name="1_Worldwide design template 15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366FF"/>
      </a:hlink>
      <a:folHlink>
        <a:srgbClr val="0099FF"/>
      </a:folHlink>
    </a:clrScheme>
    <a:fontScheme name="1_Worldwide design template">
      <a:majorFont>
        <a:latin typeface="Tahoma"/>
        <a:ea typeface="標楷體"/>
        <a:cs typeface=""/>
      </a:majorFont>
      <a:minorFont>
        <a:latin typeface="Trebuchet MS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新細明體" panose="02020500000000000000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新細明體" panose="02020500000000000000" pitchFamily="18" charset="-120"/>
          </a:defRPr>
        </a:defPPr>
      </a:lstStyle>
    </a:lnDef>
  </a:objectDefaults>
  <a:extraClrSchemeLst>
    <a:extraClrScheme>
      <a:clrScheme name="1_Worldwide design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Worldwide design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Worldwide design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Worldwide design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Worldwide design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Worldwide design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Worldwide design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Worldwide design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Worldwide design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Worldwide design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Worldwide design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Worldwide design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Worldwide design template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Worldwide design template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0000FF"/>
        </a:hlink>
        <a:folHlink>
          <a:srgbClr val="00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Worldwide design template 1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3366FF"/>
        </a:hlink>
        <a:folHlink>
          <a:srgbClr val="0099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WCQM-MA-12-05-2004</Template>
  <TotalTime>15391</TotalTime>
  <Words>372</Words>
  <Application>Microsoft Office PowerPoint</Application>
  <PresentationFormat>如螢幕大小 (4:3)</PresentationFormat>
  <Paragraphs>96</Paragraphs>
  <Slides>7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9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17" baseType="lpstr">
      <vt:lpstr>微軟正黑體</vt:lpstr>
      <vt:lpstr>新細明體</vt:lpstr>
      <vt:lpstr>標楷體</vt:lpstr>
      <vt:lpstr>Arial</vt:lpstr>
      <vt:lpstr>Calibri</vt:lpstr>
      <vt:lpstr>Tahoma</vt:lpstr>
      <vt:lpstr>Times New Roman</vt:lpstr>
      <vt:lpstr>Trebuchet MS</vt:lpstr>
      <vt:lpstr>Wingdings</vt:lpstr>
      <vt:lpstr>1_Worldwide design template</vt:lpstr>
      <vt:lpstr>DNS健檢</vt:lpstr>
      <vt:lpstr>DNS健檢</vt:lpstr>
      <vt:lpstr>風險定義</vt:lpstr>
      <vt:lpstr>113年結果</vt:lpstr>
      <vt:lpstr>連續6年高風險單位</vt:lpstr>
      <vt:lpstr>DNS Open Zone Transfer 資安風險</vt:lpstr>
      <vt:lpstr>PowerPoint 簡報</vt:lpstr>
    </vt:vector>
  </TitlesOfParts>
  <Company>My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 Infrastructure</dc:title>
  <dc:creator>Glenn Hsu</dc:creator>
  <cp:lastModifiedBy>Windows 使用者</cp:lastModifiedBy>
  <cp:revision>508</cp:revision>
  <dcterms:created xsi:type="dcterms:W3CDTF">2004-12-08T08:18:40Z</dcterms:created>
  <dcterms:modified xsi:type="dcterms:W3CDTF">2024-05-13T00:28:18Z</dcterms:modified>
</cp:coreProperties>
</file>