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350" r:id="rId2"/>
    <p:sldId id="411" r:id="rId3"/>
    <p:sldId id="412" r:id="rId4"/>
    <p:sldId id="416" r:id="rId5"/>
    <p:sldId id="413" r:id="rId6"/>
    <p:sldId id="417" r:id="rId7"/>
    <p:sldId id="415" r:id="rId8"/>
    <p:sldId id="414" r:id="rId9"/>
    <p:sldId id="420" r:id="rId10"/>
    <p:sldId id="421" r:id="rId11"/>
    <p:sldId id="422" r:id="rId12"/>
    <p:sldId id="418" r:id="rId13"/>
    <p:sldId id="419" r:id="rId14"/>
    <p:sldId id="401" r:id="rId15"/>
  </p:sldIdLst>
  <p:sldSz cx="9144000" cy="6858000" type="screen4x3"/>
  <p:notesSz cx="6640513" cy="99044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5EA"/>
    <a:srgbClr val="0033CC"/>
    <a:srgbClr val="EF5FDE"/>
    <a:srgbClr val="33CCCC"/>
    <a:srgbClr val="F7AFEE"/>
    <a:srgbClr val="00CC00"/>
    <a:srgbClr val="CC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87294" autoAdjust="0"/>
  </p:normalViewPr>
  <p:slideViewPr>
    <p:cSldViewPr>
      <p:cViewPr varScale="1">
        <p:scale>
          <a:sx n="99" d="100"/>
          <a:sy n="99" d="100"/>
        </p:scale>
        <p:origin x="188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402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2000" dirty="0">
                <a:solidFill>
                  <a:schemeClr val="tx1"/>
                </a:solidFill>
              </a:rPr>
              <a:t>Google Workspace </a:t>
            </a:r>
            <a:r>
              <a:rPr lang="zh-TW" altLang="en-US" sz="2000" dirty="0">
                <a:solidFill>
                  <a:schemeClr val="tx1"/>
                </a:solidFill>
              </a:rPr>
              <a:t>空間限制時程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無限空間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工作表1!$A$2:$A$6</c:f>
              <c:strCache>
                <c:ptCount val="5"/>
                <c:pt idx="0">
                  <c:v>共用雲端硬碟</c:v>
                </c:pt>
                <c:pt idx="1">
                  <c:v>捐款校友</c:v>
                </c:pt>
                <c:pt idx="2">
                  <c:v>校友</c:v>
                </c:pt>
                <c:pt idx="3">
                  <c:v>公務用</c:v>
                </c:pt>
                <c:pt idx="4">
                  <c:v>教職員工生</c:v>
                </c:pt>
              </c:strCache>
            </c:strRef>
          </c:cat>
          <c:val>
            <c:numRef>
              <c:f>工作表1!$B$2:$B$6</c:f>
              <c:numCache>
                <c:formatCode>m/d/yyyy</c:formatCode>
                <c:ptCount val="5"/>
                <c:pt idx="0">
                  <c:v>45291</c:v>
                </c:pt>
                <c:pt idx="1">
                  <c:v>45382</c:v>
                </c:pt>
                <c:pt idx="2">
                  <c:v>44804</c:v>
                </c:pt>
                <c:pt idx="3">
                  <c:v>45292</c:v>
                </c:pt>
                <c:pt idx="4">
                  <c:v>45292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05-4EA6-8751-0C0F1C8F553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限制空間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工作表1!$A$2:$A$6</c:f>
              <c:strCache>
                <c:ptCount val="5"/>
                <c:pt idx="0">
                  <c:v>共用雲端硬碟</c:v>
                </c:pt>
                <c:pt idx="1">
                  <c:v>捐款校友</c:v>
                </c:pt>
                <c:pt idx="2">
                  <c:v>校友</c:v>
                </c:pt>
                <c:pt idx="3">
                  <c:v>公務用</c:v>
                </c:pt>
                <c:pt idx="4">
                  <c:v>教職員工生</c:v>
                </c:pt>
              </c:strCache>
            </c:strRef>
          </c:cat>
          <c:val>
            <c:numRef>
              <c:f>工作表1!$C$2:$C$6</c:f>
              <c:numCache>
                <c:formatCode>m/d/yyyy</c:formatCode>
                <c:ptCount val="5"/>
                <c:pt idx="1">
                  <c:v>45382</c:v>
                </c:pt>
                <c:pt idx="3">
                  <c:v>45292</c:v>
                </c:pt>
                <c:pt idx="4">
                  <c:v>45292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05-4EA6-8751-0C0F1C8F5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2089302176"/>
        <c:axId val="2089306336"/>
      </c:barChart>
      <c:catAx>
        <c:axId val="2089302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89306336"/>
        <c:crosses val="autoZero"/>
        <c:auto val="1"/>
        <c:lblAlgn val="ctr"/>
        <c:lblOffset val="100"/>
        <c:noMultiLvlLbl val="0"/>
      </c:catAx>
      <c:valAx>
        <c:axId val="2089306336"/>
        <c:scaling>
          <c:orientation val="minMax"/>
          <c:max val="46204"/>
          <c:min val="4474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89302176"/>
        <c:crosses val="autoZero"/>
        <c:crossBetween val="between"/>
        <c:majorUnit val="18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0.50928</cdr:x>
      <cdr:y>0.67742</cdr:y>
    </cdr:from>
    <cdr:to>
      <cdr:x>0.58336</cdr:x>
      <cdr:y>0.72427</cdr:y>
    </cdr:to>
    <cdr:cxnSp macro="">
      <cdr:nvCxnSpPr>
        <cdr:cNvPr id="9" name="直線單箭頭接點 8">
          <a:extLst xmlns:a="http://schemas.openxmlformats.org/drawingml/2006/main">
            <a:ext uri="{FF2B5EF4-FFF2-40B4-BE49-F238E27FC236}">
              <a16:creationId xmlns:a16="http://schemas.microsoft.com/office/drawing/2014/main" id="{B5D84133-C29B-4126-970D-ED008C9888C8}"/>
            </a:ext>
          </a:extLst>
        </cdr:cNvPr>
        <cdr:cNvCxnSpPr/>
      </cdr:nvCxnSpPr>
      <cdr:spPr bwMode="auto">
        <a:xfrm xmlns:a="http://schemas.openxmlformats.org/drawingml/2006/main" flipH="1" flipV="1">
          <a:off x="3959919" y="3124070"/>
          <a:ext cx="576064" cy="216024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0.55558</cdr:x>
      <cdr:y>0.70274</cdr:y>
    </cdr:from>
    <cdr:to>
      <cdr:x>0.67597</cdr:x>
      <cdr:y>0.78283</cdr:y>
    </cdr:to>
    <cdr:sp macro="" textlink="">
      <cdr:nvSpPr>
        <cdr:cNvPr id="10" name="文字方塊 9">
          <a:extLst xmlns:a="http://schemas.openxmlformats.org/drawingml/2006/main">
            <a:ext uri="{FF2B5EF4-FFF2-40B4-BE49-F238E27FC236}">
              <a16:creationId xmlns:a16="http://schemas.microsoft.com/office/drawing/2014/main" id="{C2BF544C-E601-473B-B971-5CBA63142642}"/>
            </a:ext>
          </a:extLst>
        </cdr:cNvPr>
        <cdr:cNvSpPr txBox="1"/>
      </cdr:nvSpPr>
      <cdr:spPr>
        <a:xfrm xmlns:a="http://schemas.openxmlformats.org/drawingml/2006/main">
          <a:off x="4319959" y="3240831"/>
          <a:ext cx="9361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0.56484</cdr:x>
      <cdr:y>0.70274</cdr:y>
    </cdr:from>
    <cdr:to>
      <cdr:x>0.67597</cdr:x>
      <cdr:y>0.79643</cdr:y>
    </cdr:to>
    <cdr:sp macro="" textlink="">
      <cdr:nvSpPr>
        <cdr:cNvPr id="11" name="文字方塊 10">
          <a:extLst xmlns:a="http://schemas.openxmlformats.org/drawingml/2006/main">
            <a:ext uri="{FF2B5EF4-FFF2-40B4-BE49-F238E27FC236}">
              <a16:creationId xmlns:a16="http://schemas.microsoft.com/office/drawing/2014/main" id="{7D829D15-41BF-4500-899D-ACCC507D9AC7}"/>
            </a:ext>
          </a:extLst>
        </cdr:cNvPr>
        <cdr:cNvSpPr txBox="1"/>
      </cdr:nvSpPr>
      <cdr:spPr>
        <a:xfrm xmlns:a="http://schemas.openxmlformats.org/drawingml/2006/main">
          <a:off x="4391967" y="3240831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0.58336</cdr:x>
      <cdr:y>0.68713</cdr:y>
    </cdr:from>
    <cdr:to>
      <cdr:x>0.7408</cdr:x>
      <cdr:y>0.76721</cdr:y>
    </cdr:to>
    <cdr:sp macro="" textlink="">
      <cdr:nvSpPr>
        <cdr:cNvPr id="12" name="文字方塊 11">
          <a:extLst xmlns:a="http://schemas.openxmlformats.org/drawingml/2006/main">
            <a:ext uri="{FF2B5EF4-FFF2-40B4-BE49-F238E27FC236}">
              <a16:creationId xmlns:a16="http://schemas.microsoft.com/office/drawing/2014/main" id="{E2016D8A-EBA1-4304-8756-04E42B37F4E2}"/>
            </a:ext>
          </a:extLst>
        </cdr:cNvPr>
        <cdr:cNvSpPr txBox="1"/>
      </cdr:nvSpPr>
      <cdr:spPr>
        <a:xfrm xmlns:a="http://schemas.openxmlformats.org/drawingml/2006/main">
          <a:off x="4535983" y="3168823"/>
          <a:ext cx="122413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800" b="1" dirty="0">
              <a:latin typeface="Arial" panose="020B0604020202020204" pitchFamily="34" charset="0"/>
              <a:cs typeface="Arial" panose="020B0604020202020204" pitchFamily="34" charset="0"/>
            </a:rPr>
            <a:t>2024/4/1</a:t>
          </a:r>
          <a:endParaRPr lang="zh-TW" alt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0.19907</cdr:x>
      <cdr:y>0.51904</cdr:y>
    </cdr:from>
    <cdr:to>
      <cdr:x>0.27316</cdr:x>
      <cdr:y>0.55542</cdr:y>
    </cdr:to>
    <cdr:cxnSp macro="">
      <cdr:nvCxnSpPr>
        <cdr:cNvPr id="13" name="直線單箭頭接點 12">
          <a:extLst xmlns:a="http://schemas.openxmlformats.org/drawingml/2006/main">
            <a:ext uri="{FF2B5EF4-FFF2-40B4-BE49-F238E27FC236}">
              <a16:creationId xmlns:a16="http://schemas.microsoft.com/office/drawing/2014/main" id="{6C67C343-95D5-4908-BC2E-257C6C33B4D6}"/>
            </a:ext>
          </a:extLst>
        </cdr:cNvPr>
        <cdr:cNvCxnSpPr/>
      </cdr:nvCxnSpPr>
      <cdr:spPr bwMode="auto">
        <a:xfrm xmlns:a="http://schemas.openxmlformats.org/drawingml/2006/main" flipH="1" flipV="1">
          <a:off x="1547882" y="2393628"/>
          <a:ext cx="576093" cy="167773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EEB70-2858-40CF-861E-61A55F31CD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45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705350"/>
            <a:ext cx="5313363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2863F5-0F98-4A0D-BF2C-FA7B2175B8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3E8DDA6-1A25-419D-8841-BAF29BD6BBA8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去年七月開始，</a:t>
            </a:r>
            <a:r>
              <a:rPr lang="en-US" altLang="zh-TW" dirty="0"/>
              <a:t>Google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752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停權帳號數量由</a:t>
            </a:r>
            <a:r>
              <a:rPr lang="en-US" altLang="zh-TW" dirty="0"/>
              <a:t>15951</a:t>
            </a:r>
            <a:r>
              <a:rPr lang="zh-TW" altLang="en-US" dirty="0"/>
              <a:t>個刪除至</a:t>
            </a:r>
            <a:r>
              <a:rPr lang="en-US" altLang="zh-TW" dirty="0"/>
              <a:t>362</a:t>
            </a:r>
            <a:r>
              <a:rPr lang="zh-TW" altLang="en-US" dirty="0"/>
              <a:t>個帳號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4076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空間使用量由</a:t>
            </a:r>
            <a:r>
              <a:rPr lang="en-US" altLang="zh-TW" dirty="0"/>
              <a:t>5.23PB</a:t>
            </a:r>
            <a:r>
              <a:rPr lang="zh-TW" altLang="en-US" dirty="0"/>
              <a:t>下降至</a:t>
            </a:r>
            <a:r>
              <a:rPr lang="en-US" altLang="zh-TW" dirty="0"/>
              <a:t>2.49PB</a:t>
            </a:r>
          </a:p>
          <a:p>
            <a:r>
              <a:rPr lang="zh-TW" altLang="en-US" dirty="0"/>
              <a:t>但仍距離降至容量上限還有一段距離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0341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目前統計</a:t>
            </a:r>
            <a:endParaRPr lang="en-US" altLang="zh-TW" dirty="0"/>
          </a:p>
          <a:p>
            <a:r>
              <a:rPr lang="zh-TW" altLang="en-US" dirty="0"/>
              <a:t>教育人員數量：</a:t>
            </a:r>
            <a:r>
              <a:rPr lang="en-US" altLang="zh-TW" dirty="0"/>
              <a:t>1223</a:t>
            </a:r>
            <a:r>
              <a:rPr lang="zh-TW" altLang="en-US" dirty="0"/>
              <a:t>人</a:t>
            </a:r>
            <a:endParaRPr lang="en-US" altLang="zh-TW" dirty="0"/>
          </a:p>
          <a:p>
            <a:r>
              <a:rPr lang="zh-TW" altLang="en-US" dirty="0"/>
              <a:t>一般人員數量：</a:t>
            </a:r>
            <a:r>
              <a:rPr lang="en-US" altLang="zh-TW" dirty="0"/>
              <a:t>1403</a:t>
            </a:r>
            <a:r>
              <a:rPr lang="zh-TW" altLang="en-US" dirty="0"/>
              <a:t>人</a:t>
            </a:r>
            <a:endParaRPr lang="en-US" altLang="zh-TW" dirty="0"/>
          </a:p>
          <a:p>
            <a:r>
              <a:rPr lang="zh-TW" altLang="en-US" dirty="0"/>
              <a:t>公務用帳號數量：</a:t>
            </a:r>
            <a:r>
              <a:rPr lang="en-US" altLang="zh-TW" dirty="0"/>
              <a:t>103</a:t>
            </a:r>
            <a:r>
              <a:rPr lang="zh-TW" altLang="en-US" dirty="0"/>
              <a:t>個</a:t>
            </a:r>
            <a:endParaRPr lang="en-US" altLang="zh-TW" dirty="0"/>
          </a:p>
          <a:p>
            <a:r>
              <a:rPr lang="zh-TW" altLang="en-US" dirty="0"/>
              <a:t>總計空間</a:t>
            </a:r>
            <a:r>
              <a:rPr lang="en-US" altLang="zh-TW" dirty="0"/>
              <a:t>75.05 TB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7703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5269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此部分僅會影響到目前超出空間的使用者，未來使用者無法超過容量</a:t>
            </a:r>
            <a:endParaRPr lang="en-US" altLang="zh-TW" dirty="0"/>
          </a:p>
          <a:p>
            <a:r>
              <a:rPr lang="zh-TW" altLang="en-US" dirty="0"/>
              <a:t>預計會影響的對象為目前超出空間的使用者，以及無限空間使用完畢的校友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5797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預計明年初會對空間進行限制，並且超過上限的使用者就會依照前面提到的方案</a:t>
            </a:r>
            <a:endParaRPr lang="en-US" altLang="zh-TW" dirty="0"/>
          </a:p>
          <a:p>
            <a:r>
              <a:rPr lang="zh-TW" altLang="en-US" dirty="0"/>
              <a:t>先寄發通知信，再停用，若仍然未改善就刪除的流程</a:t>
            </a:r>
            <a:endParaRPr lang="en-US" altLang="zh-TW" dirty="0"/>
          </a:p>
          <a:p>
            <a:r>
              <a:rPr lang="zh-TW" altLang="en-US" dirty="0"/>
              <a:t>捐款校友則依照校友中心當初的方案，無限空間可以持續至</a:t>
            </a:r>
            <a:r>
              <a:rPr lang="en-US" altLang="zh-TW" dirty="0"/>
              <a:t>2024</a:t>
            </a:r>
            <a:r>
              <a:rPr lang="zh-TW" altLang="en-US" dirty="0"/>
              <a:t>年</a:t>
            </a:r>
            <a:r>
              <a:rPr lang="en-US" altLang="zh-TW" dirty="0"/>
              <a:t>4</a:t>
            </a:r>
            <a:r>
              <a:rPr lang="zh-TW" altLang="en-US" dirty="0"/>
              <a:t>月，但後續處理相同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9493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最後期限為</a:t>
            </a:r>
            <a:r>
              <a:rPr lang="en-US" altLang="zh-TW" dirty="0"/>
              <a:t>google</a:t>
            </a:r>
            <a:r>
              <a:rPr lang="zh-TW" altLang="en-US" dirty="0"/>
              <a:t>無限空間截止日，若到那時候沒有降到空間容量以下，所有人都會受到影響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241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23850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fld id="{D383F277-7078-4286-B098-D33847AE3229}" type="datetime1">
              <a:rPr kumimoji="0" lang="zh-TW" altLang="en-US" sz="1300" b="1" smtClean="0">
                <a:solidFill>
                  <a:srgbClr val="003399"/>
                </a:solidFill>
                <a:latin typeface="Tahoma" panose="020B0604030504040204" pitchFamily="34" charset="0"/>
                <a:ea typeface="標楷體" panose="03000509000000000000" pitchFamily="65" charset="-120"/>
              </a:rPr>
              <a:pPr algn="l" eaLnBrk="1" hangingPunct="1">
                <a:defRPr/>
              </a:pPr>
              <a:t>2023/5/3</a:t>
            </a:fld>
            <a:endParaRPr kumimoji="0" lang="en-US" altLang="zh-TW" sz="1300" b="1">
              <a:solidFill>
                <a:srgbClr val="003399"/>
              </a:solidFill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6948488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defRPr/>
            </a:pPr>
            <a:fld id="{D718FD41-9D4E-41A2-8E4F-EE7A10499888}" type="slidenum">
              <a:rPr kumimoji="0" lang="en-US" altLang="zh-TW" sz="1300" b="1" smtClean="0">
                <a:solidFill>
                  <a:srgbClr val="003399"/>
                </a:solidFill>
                <a:latin typeface="Tahoma" panose="020B0604030504040204" pitchFamily="34" charset="0"/>
                <a:ea typeface="標楷體" panose="03000509000000000000" pitchFamily="65" charset="-120"/>
              </a:rPr>
              <a:pPr algn="r" eaLnBrk="1" hangingPunct="1">
                <a:defRPr/>
              </a:pPr>
              <a:t>‹#›</a:t>
            </a:fld>
            <a:endParaRPr kumimoji="0" lang="en-US" altLang="zh-TW" sz="1300" b="1">
              <a:solidFill>
                <a:srgbClr val="003399"/>
              </a:solidFill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pic>
        <p:nvPicPr>
          <p:cNvPr id="6" name="Picture 26" descr="中心logo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836613"/>
            <a:ext cx="28797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1163" y="1720850"/>
            <a:ext cx="6110287" cy="117157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4638" y="3167063"/>
            <a:ext cx="6178550" cy="827087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25570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148DF-99B6-482C-B4D2-30FB397E8664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1592D-BA73-4907-9B92-31F6243C55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383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83425" y="260350"/>
            <a:ext cx="2060575" cy="58356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00113" y="260350"/>
            <a:ext cx="6030912" cy="58356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0CEC3-BEC1-4CCF-9400-2233676173B4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1E2C9-ECC7-49AA-893E-5AA0747D2E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9067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900113" y="260350"/>
            <a:ext cx="8243887" cy="58356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A1DAD-CD12-4CD2-9B9C-45A2A54BEFDC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57253-FCA0-40D0-9E6C-A5C22D1A09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513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標題及直排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692275" y="6491288"/>
            <a:ext cx="660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US" altLang="zh-TW" sz="1200" b="1">
                <a:solidFill>
                  <a:srgbClr val="003399"/>
                </a:solidFill>
              </a:rPr>
              <a:t>©2023  Computer Center, National Central University.</a:t>
            </a: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323850" y="404813"/>
            <a:ext cx="660400" cy="2159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4306"/>
              </a:avLst>
            </a:prstTxWarp>
          </a:bodyPr>
          <a:lstStyle/>
          <a:p>
            <a:pPr algn="ctr"/>
            <a:r>
              <a:rPr lang="en-US" altLang="zh-TW" sz="1200" b="1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4646C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NCU/SRC</a:t>
            </a:r>
            <a:endParaRPr lang="zh-TW" altLang="en-US" sz="1200" b="1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4646C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96975"/>
            <a:ext cx="76676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中心logo"/>
          <p:cNvPicPr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投影片編號版面配置區 4">
            <a:extLst>
              <a:ext uri="{FF2B5EF4-FFF2-40B4-BE49-F238E27FC236}">
                <a16:creationId xmlns:a16="http://schemas.microsoft.com/office/drawing/2014/main" id="{F7F93C36-8835-4138-8F0F-AA412985EDA9}"/>
              </a:ext>
            </a:extLst>
          </p:cNvPr>
          <p:cNvSpPr txBox="1">
            <a:spLocks/>
          </p:cNvSpPr>
          <p:nvPr userDrawn="1"/>
        </p:nvSpPr>
        <p:spPr>
          <a:xfrm>
            <a:off x="2084388" y="6126163"/>
            <a:ext cx="358775" cy="357187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C972CC-4D4F-46E7-9ED8-0641D3282F4F}" type="slidenum">
              <a:rPr lang="zh-TW" altLang="en-US" sz="900" smtClean="0"/>
              <a:pPr>
                <a:defRPr/>
              </a:pPr>
              <a:t>‹#›</a:t>
            </a:fld>
            <a:endParaRPr lang="zh-TW" altLang="en-US" sz="900" dirty="0"/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D3E747C3-B71A-4C8A-8180-0124239D0EA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0977" y="626145"/>
            <a:ext cx="4271023" cy="58904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202F3D">
                  <a:lumMod val="75000"/>
                </a:srgbClr>
              </a:buClr>
              <a:buFontTx/>
              <a:buNone/>
              <a:defRPr sz="2400"/>
            </a:lvl1pPr>
            <a:lvl2pPr marL="342900" indent="0">
              <a:buFontTx/>
              <a:buNone/>
              <a:defRPr sz="2400"/>
            </a:lvl2pPr>
            <a:lvl3pPr marL="685800" indent="0">
              <a:buFontTx/>
              <a:buNone/>
              <a:defRPr sz="2400"/>
            </a:lvl3pPr>
            <a:lvl4pPr marL="1028700" indent="0">
              <a:buFontTx/>
              <a:buNone/>
              <a:defRPr sz="2400"/>
            </a:lvl4pPr>
            <a:lvl5pPr marL="1371600" indent="0">
              <a:buFontTx/>
              <a:buNone/>
              <a:defRPr sz="2400"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5806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33528-426A-4D28-B216-3FD2A3F79A33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F90B5-BC5E-4A6D-9063-321584B069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12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95918-3F2C-40DB-BEC9-8BE9CFBC53A8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6A803-2931-41F7-9994-9B7B5553E4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766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00113" y="1484313"/>
            <a:ext cx="3811587" cy="46116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64100" y="1484313"/>
            <a:ext cx="3811588" cy="46116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E202F-8EB0-4687-A77F-F0C138579122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AA890-0EBF-476E-85D2-46C88BBE30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434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6B313-E29D-4B96-B336-189FFC9E64E1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5053B-0F07-4E54-923E-FBE7B1982B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667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60A-C78E-48FA-8A9B-D8111E246E85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F259F-B427-49C3-ADAD-4184139B85C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222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431B9-DD8C-496F-B8DC-67F2A521F26E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5A3E2-13F5-48F5-AA1E-F5E67F739D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579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752A3-27BA-4735-9CA7-9B050418D308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4CDD5-4738-4FBF-B9CB-EC709A09AD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7946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B8AB-BF07-4DD6-B9C6-F47BA5E82CFC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A7F85-0D43-47C4-ADC5-DE03CB623A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902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92263" y="260350"/>
            <a:ext cx="7551737" cy="82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484313"/>
            <a:ext cx="7775575" cy="461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300" b="1">
                <a:solidFill>
                  <a:srgbClr val="00339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fld id="{0211FDEA-EBD3-4FFB-911F-7EA1E2027AC0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300">
                <a:latin typeface="+mj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 b="1">
                <a:solidFill>
                  <a:srgbClr val="00339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fld id="{572C8FEB-52CF-43C5-B146-0B8CD288D9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68450" y="6642100"/>
            <a:ext cx="660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US" altLang="zh-TW" sz="1200" b="1">
                <a:solidFill>
                  <a:srgbClr val="003399"/>
                </a:solidFill>
                <a:cs typeface="Arial" panose="020B0604020202020204" pitchFamily="34" charset="0"/>
              </a:rPr>
              <a:t>©</a:t>
            </a:r>
            <a:r>
              <a:rPr kumimoji="0" lang="en-US" altLang="zh-TW" sz="1200" b="1">
                <a:solidFill>
                  <a:srgbClr val="003399"/>
                </a:solidFill>
              </a:rPr>
              <a:t>2023 Computer Center, National Central University.</a:t>
            </a:r>
          </a:p>
        </p:txBody>
      </p:sp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323850" y="404813"/>
            <a:ext cx="660400" cy="2159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4306"/>
              </a:avLst>
            </a:prstTxWarp>
          </a:bodyPr>
          <a:lstStyle/>
          <a:p>
            <a:pPr algn="ctr"/>
            <a:r>
              <a:rPr lang="en-US" altLang="zh-TW" sz="1200" b="1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4646C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NCU/SRC</a:t>
            </a:r>
            <a:endParaRPr lang="zh-TW" altLang="en-US" sz="1200" b="1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4646C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96975"/>
            <a:ext cx="76676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4" descr="中心logo"/>
          <p:cNvPicPr>
            <a:picLocks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0" r:id="rId3"/>
    <p:sldLayoutId id="2147483729" r:id="rId4"/>
    <p:sldLayoutId id="2147483728" r:id="rId5"/>
    <p:sldLayoutId id="2147483727" r:id="rId6"/>
    <p:sldLayoutId id="2147483726" r:id="rId7"/>
    <p:sldLayoutId id="2147483725" r:id="rId8"/>
    <p:sldLayoutId id="2147483724" r:id="rId9"/>
    <p:sldLayoutId id="2147483723" r:id="rId10"/>
    <p:sldLayoutId id="2147483733" r:id="rId11"/>
    <p:sldLayoutId id="2147483722" r:id="rId12"/>
    <p:sldLayoutId id="2147483734" r:id="rId13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b="1" kern="1200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555DAB"/>
        </a:buClr>
        <a:buFont typeface="Wingdings" panose="05000000000000000000" pitchFamily="2" charset="2"/>
        <a:buChar char="q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555DAB"/>
        </a:buClr>
        <a:buFont typeface="Wingdings" panose="05000000000000000000" pitchFamily="2" charset="2"/>
        <a:buChar char="Ø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ncucc@cc.ncu.edu.t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43808" y="1772816"/>
            <a:ext cx="6466558" cy="1780158"/>
          </a:xfrm>
        </p:spPr>
        <p:txBody>
          <a:bodyPr/>
          <a:lstStyle/>
          <a:p>
            <a:pPr algn="ctr" eaLnBrk="1" hangingPunct="1"/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Workspace</a:t>
            </a:r>
            <a:b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調整規劃</a:t>
            </a:r>
            <a:endParaRPr lang="zh-TW" altLang="en-US" sz="4000" dirty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3860800"/>
            <a:ext cx="6178550" cy="8270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/>
              <a:t>國立中央大學電算中心</a:t>
            </a:r>
            <a:endParaRPr lang="en-US" altLang="zh-TW" sz="2400" dirty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/>
              <a:t>技術研發組</a:t>
            </a:r>
            <a:r>
              <a:rPr lang="en-US" altLang="zh-TW" sz="2400" dirty="0"/>
              <a:t>	</a:t>
            </a:r>
            <a:r>
              <a:rPr lang="zh-TW" altLang="en-US" sz="2400" dirty="0"/>
              <a:t>胡琦</a:t>
            </a:r>
            <a:endParaRPr lang="en-US" altLang="zh-TW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BD097487-0F52-4361-A304-AC9EE11FBA6F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B71CFD-A396-4F9B-B243-D9AFD9E6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加購空間流程</a:t>
            </a:r>
            <a:endParaRPr lang="en-US" altLang="zh-TW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DD91F6-CC80-4652-B397-8C09CCE77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寄信至：</a:t>
            </a:r>
            <a:endParaRPr lang="en-US" altLang="zh-TW" dirty="0"/>
          </a:p>
          <a:p>
            <a:pPr lvl="1"/>
            <a:r>
              <a:rPr lang="en-US" altLang="zh-TW" dirty="0"/>
              <a:t>Angus-KS_Hsu@syscom.com.tw</a:t>
            </a:r>
          </a:p>
          <a:p>
            <a:pPr lvl="1"/>
            <a:r>
              <a:rPr lang="en-US" altLang="zh-TW" dirty="0">
                <a:hlinkClick r:id="rId2"/>
              </a:rPr>
              <a:t>ncucc@cc.ncu.edu.tw</a:t>
            </a:r>
            <a:endParaRPr lang="en-US" altLang="zh-TW" dirty="0"/>
          </a:p>
          <a:p>
            <a:r>
              <a:rPr lang="zh-TW" altLang="en-US" dirty="0"/>
              <a:t>並提供以下內容：</a:t>
            </a:r>
            <a:endParaRPr lang="en-US" altLang="zh-TW" dirty="0"/>
          </a:p>
          <a:p>
            <a:pPr lvl="1"/>
            <a:r>
              <a:rPr lang="en-US" altLang="zh-TW" dirty="0" err="1"/>
              <a:t>g.ncu</a:t>
            </a:r>
            <a:r>
              <a:rPr lang="zh-TW" altLang="en-US" dirty="0"/>
              <a:t>帳號、姓名、單位、職稱</a:t>
            </a:r>
            <a:endParaRPr lang="en-US" altLang="zh-TW" dirty="0"/>
          </a:p>
          <a:p>
            <a:pPr lvl="1"/>
            <a:r>
              <a:rPr lang="zh-TW" altLang="en-US" dirty="0"/>
              <a:t>電話、</a:t>
            </a:r>
            <a:r>
              <a:rPr lang="en-US" altLang="zh-TW" dirty="0"/>
              <a:t>email</a:t>
            </a:r>
            <a:r>
              <a:rPr lang="zh-TW" altLang="en-US" dirty="0"/>
              <a:t>、申請需求</a:t>
            </a:r>
            <a:endParaRPr lang="en-US" altLang="zh-TW" dirty="0"/>
          </a:p>
          <a:p>
            <a:pPr lvl="1"/>
            <a:r>
              <a:rPr lang="zh-TW" altLang="en-US" dirty="0"/>
              <a:t>備註</a:t>
            </a:r>
            <a:endParaRPr lang="en-US" altLang="zh-TW" dirty="0"/>
          </a:p>
          <a:p>
            <a:pPr lvl="2"/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9C96270-C494-4840-84AD-3326DC08F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FF663DA-3818-4424-8170-DBD4203FD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4438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99AC55-C69E-4AE1-B360-C7F3032F8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加購空間流程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32BCEC-0738-4C00-AE00-816498A7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申請人填寫資料寄出，電算中心審核資格身分，確認為有效訂單</a:t>
            </a:r>
            <a:endParaRPr lang="en-US" altLang="zh-TW" dirty="0"/>
          </a:p>
          <a:p>
            <a:r>
              <a:rPr lang="zh-TW" altLang="en-US" dirty="0"/>
              <a:t>凌群提供使用者報價單</a:t>
            </a:r>
            <a:r>
              <a:rPr lang="en-US" altLang="zh-TW" dirty="0"/>
              <a:t>(</a:t>
            </a:r>
            <a:r>
              <a:rPr lang="zh-TW" altLang="en-US" dirty="0"/>
              <a:t>註明開通日期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使用者確認報價單回復凌群</a:t>
            </a:r>
            <a:r>
              <a:rPr lang="en-US" altLang="zh-TW" dirty="0"/>
              <a:t>(</a:t>
            </a:r>
            <a:r>
              <a:rPr lang="zh-TW" altLang="en-US" dirty="0"/>
              <a:t>訂單成立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凌群完成訂單後兩星期內通知電算中心</a:t>
            </a:r>
            <a:endParaRPr lang="en-US" altLang="zh-TW" dirty="0"/>
          </a:p>
          <a:p>
            <a:r>
              <a:rPr lang="zh-TW" altLang="en-US" dirty="0"/>
              <a:t>電算中心設定加購者的儲存空間</a:t>
            </a:r>
            <a:endParaRPr lang="en-US" altLang="zh-TW" dirty="0"/>
          </a:p>
          <a:p>
            <a:r>
              <a:rPr lang="zh-TW" altLang="en-US" dirty="0"/>
              <a:t>使用者確認有效，進行報帳程序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795FE68-3106-46A6-88CF-211FCEB2B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219E477-3561-4EEE-8B31-14A98642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9553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AD125E-0DA1-46AF-9EC5-EE1C5A667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時程</a:t>
            </a:r>
          </a:p>
        </p:txBody>
      </p:sp>
      <p:graphicFrame>
        <p:nvGraphicFramePr>
          <p:cNvPr id="10" name="內容版面配置區 9">
            <a:extLst>
              <a:ext uri="{FF2B5EF4-FFF2-40B4-BE49-F238E27FC236}">
                <a16:creationId xmlns:a16="http://schemas.microsoft.com/office/drawing/2014/main" id="{21EC9BAE-2BC6-46D0-9328-C02AE36E84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924922"/>
              </p:ext>
            </p:extLst>
          </p:nvPr>
        </p:nvGraphicFramePr>
        <p:xfrm>
          <a:off x="900113" y="1484313"/>
          <a:ext cx="7775575" cy="461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FE4C32-8FD3-44F5-8121-2E3DD3ADC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8B23BD2-D5B9-49B9-A385-2AFBE1B8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3F4ED0B-56EC-4B5D-BD05-87E2265022A0}"/>
              </a:ext>
            </a:extLst>
          </p:cNvPr>
          <p:cNvSpPr txBox="1"/>
          <p:nvPr/>
        </p:nvSpPr>
        <p:spPr>
          <a:xfrm>
            <a:off x="2987824" y="39330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2022/8/31</a:t>
            </a:r>
            <a:endParaRPr lang="zh-TW" altLang="en-US" b="1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0C82D13-16B9-450F-B24B-66DE8B2EEE6E}"/>
              </a:ext>
            </a:extLst>
          </p:cNvPr>
          <p:cNvSpPr/>
          <p:nvPr/>
        </p:nvSpPr>
        <p:spPr bwMode="auto">
          <a:xfrm>
            <a:off x="5148064" y="1916832"/>
            <a:ext cx="72008" cy="3600400"/>
          </a:xfrm>
          <a:prstGeom prst="rect">
            <a:avLst/>
          </a:prstGeom>
          <a:solidFill>
            <a:srgbClr val="F595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5440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E9D6E9-0DC2-4CD0-BDBD-DEDE0E2C3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時程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CC78FA-D5AE-4813-B464-A5003B397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2023/10/1</a:t>
            </a:r>
            <a:r>
              <a:rPr lang="zh-TW" altLang="en-US" dirty="0"/>
              <a:t> 通知使用者空間將會限縮，以及共</a:t>
            </a:r>
            <a:r>
              <a:rPr lang="en-US" altLang="zh-TW" dirty="0"/>
              <a:t>		</a:t>
            </a:r>
            <a:r>
              <a:rPr lang="zh-TW" altLang="en-US" dirty="0"/>
              <a:t>   用雲端硬碟將刪除</a:t>
            </a:r>
            <a:endParaRPr lang="en-US" altLang="zh-TW" dirty="0"/>
          </a:p>
          <a:p>
            <a:r>
              <a:rPr lang="en-US" altLang="zh-TW" dirty="0"/>
              <a:t>2024/1/1</a:t>
            </a:r>
            <a:r>
              <a:rPr lang="zh-TW" altLang="en-US" dirty="0"/>
              <a:t>   設定空間容量上限，並刪除共用雲</a:t>
            </a:r>
            <a:r>
              <a:rPr lang="en-US" altLang="zh-TW" dirty="0"/>
              <a:t>		</a:t>
            </a:r>
            <a:r>
              <a:rPr lang="zh-TW" altLang="en-US" dirty="0"/>
              <a:t>   端硬碟</a:t>
            </a:r>
            <a:endParaRPr lang="en-US" altLang="zh-TW" dirty="0"/>
          </a:p>
          <a:p>
            <a:r>
              <a:rPr lang="en-US" altLang="zh-TW" dirty="0"/>
              <a:t>2024/4/1</a:t>
            </a:r>
            <a:r>
              <a:rPr lang="zh-TW" altLang="en-US" dirty="0"/>
              <a:t>   設定付費校友空間容量上限</a:t>
            </a:r>
            <a:endParaRPr lang="en-US" altLang="zh-TW" dirty="0"/>
          </a:p>
          <a:p>
            <a:r>
              <a:rPr lang="en-US" altLang="zh-TW" dirty="0"/>
              <a:t>2024/6/30 </a:t>
            </a:r>
            <a:r>
              <a:rPr lang="zh-TW" altLang="en-US" dirty="0"/>
              <a:t> </a:t>
            </a:r>
            <a:r>
              <a:rPr lang="en-US" altLang="zh-TW" dirty="0"/>
              <a:t>Google</a:t>
            </a:r>
            <a:r>
              <a:rPr lang="zh-TW" altLang="en-US" dirty="0"/>
              <a:t>無限空間截止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F5ACEF-6C70-432E-ADB8-113334F2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F702C2F-66AD-4B22-816E-79134E3A6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9046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9AC0B1E-415C-4F09-843E-B15FF2181ED0}" type="datetime1">
              <a:rPr lang="zh-TW" altLang="en-US"/>
              <a:pPr>
                <a:defRPr/>
              </a:pPr>
              <a:t>2023/5/3</a:t>
            </a:fld>
            <a:endParaRPr lang="en-US" altLang="zh-TW" dirty="0"/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D7DE5-7F57-40B5-A6BE-83343ABB3008}" type="slidenum">
              <a:rPr lang="en-US" altLang="zh-TW"/>
              <a:pPr>
                <a:defRPr/>
              </a:pPr>
              <a:t>14</a:t>
            </a:fld>
            <a:endParaRPr lang="en-US" altLang="zh-TW" dirty="0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4738688" y="2852738"/>
            <a:ext cx="39751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120000"/>
              </a:lnSpc>
              <a:spcBef>
                <a:spcPct val="20000"/>
              </a:spcBef>
              <a:buClr>
                <a:srgbClr val="555DAB"/>
              </a:buClr>
              <a:buFont typeface="Wingdings" panose="05000000000000000000" pitchFamily="2" charset="2"/>
              <a:buChar char="q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555DAB"/>
              </a:buClr>
              <a:buFont typeface="Wingdings" panose="05000000000000000000" pitchFamily="2" charset="2"/>
              <a:buChar char="Ø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4000" b="1" i="1">
                <a:solidFill>
                  <a:schemeClr val="bg2"/>
                </a:solidFill>
                <a:latin typeface="Tahoma" panose="020B0604030504040204" pitchFamily="34" charset="0"/>
              </a:rPr>
              <a:t>Thank You!</a:t>
            </a:r>
          </a:p>
        </p:txBody>
      </p:sp>
      <p:pic>
        <p:nvPicPr>
          <p:cNvPr id="57349" name="Picture 4" descr="j03012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349500"/>
            <a:ext cx="4105275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0" name="Picture 6" descr="title(2)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88913"/>
            <a:ext cx="7740650" cy="2087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背景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4445" y="1342997"/>
            <a:ext cx="8058014" cy="5249221"/>
          </a:xfrm>
        </p:spPr>
        <p:txBody>
          <a:bodyPr/>
          <a:lstStyle/>
          <a:p>
            <a:r>
              <a:rPr lang="en-US" altLang="zh-TW" dirty="0"/>
              <a:t>Google </a:t>
            </a:r>
            <a:r>
              <a:rPr lang="zh-TW" altLang="en-US" dirty="0"/>
              <a:t>宣布 </a:t>
            </a:r>
            <a:r>
              <a:rPr lang="en-US" altLang="zh-TW" dirty="0"/>
              <a:t>2022/07</a:t>
            </a:r>
            <a:r>
              <a:rPr lang="zh-TW" altLang="en-US" dirty="0"/>
              <a:t> 起，每校總量</a:t>
            </a:r>
            <a:r>
              <a:rPr lang="en-US" altLang="zh-TW" dirty="0">
                <a:solidFill>
                  <a:srgbClr val="FF0000"/>
                </a:solidFill>
              </a:rPr>
              <a:t>100TB</a:t>
            </a:r>
            <a:r>
              <a:rPr lang="zh-TW" altLang="en-US" dirty="0"/>
              <a:t>容量上限，不再提供使用者無上限空間容量。</a:t>
            </a:r>
            <a:endParaRPr lang="en-US" altLang="zh-TW" dirty="0"/>
          </a:p>
          <a:p>
            <a:r>
              <a:rPr lang="zh-TW" altLang="en-US" dirty="0"/>
              <a:t>校方支援費用，簽約購買</a:t>
            </a:r>
            <a:r>
              <a:rPr lang="en-US" altLang="zh-TW" dirty="0"/>
              <a:t>Google Workspace Education Plus</a:t>
            </a:r>
            <a:r>
              <a:rPr lang="zh-TW" altLang="en-US" dirty="0"/>
              <a:t>，期間：</a:t>
            </a:r>
            <a:r>
              <a:rPr lang="en-US" altLang="zh-TW" dirty="0">
                <a:solidFill>
                  <a:srgbClr val="FF0000"/>
                </a:solidFill>
              </a:rPr>
              <a:t>2022/7/11-2026/7/10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295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200E69-FA43-4BE5-9C67-D7FF9634C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現況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9A3262B-75C7-489C-B4E1-8185E4A7A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Workspace</a:t>
            </a:r>
            <a:r>
              <a:rPr lang="zh-TW" altLang="en-US" dirty="0"/>
              <a:t>儲存空間已使用</a:t>
            </a:r>
            <a:r>
              <a:rPr lang="en-US" altLang="zh-TW" dirty="0">
                <a:solidFill>
                  <a:srgbClr val="FF0000"/>
                </a:solidFill>
              </a:rPr>
              <a:t>2.49PB(375%)</a:t>
            </a:r>
          </a:p>
          <a:p>
            <a:r>
              <a:rPr lang="zh-TW" altLang="en-US" dirty="0"/>
              <a:t>仍有部分使用者使用大量空間，前十名使用者使用</a:t>
            </a:r>
            <a:r>
              <a:rPr lang="en-US" altLang="zh-TW" dirty="0">
                <a:solidFill>
                  <a:srgbClr val="FF0000"/>
                </a:solidFill>
              </a:rPr>
              <a:t>614.2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TB</a:t>
            </a:r>
            <a:r>
              <a:rPr lang="zh-TW" altLang="en-US" dirty="0"/>
              <a:t>的空間</a:t>
            </a:r>
            <a:endParaRPr lang="en-US" altLang="zh-TW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37E994-BCFC-4C37-883A-D6EAC5D7F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98E2A49-2CA0-4DDE-8A16-B01FA408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881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A39B66-A1FE-4D6C-AF41-ACCFD062B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近期調整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C8641A-59FF-4093-AEA8-2B4A7715B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2023/4/6</a:t>
            </a:r>
            <a:r>
              <a:rPr lang="zh-TW" altLang="en-US" dirty="0"/>
              <a:t>起</a:t>
            </a:r>
            <a:endParaRPr lang="en-US" altLang="zh-TW" dirty="0"/>
          </a:p>
          <a:p>
            <a:pPr lvl="1"/>
            <a:r>
              <a:rPr lang="zh-TW" altLang="en-US" dirty="0"/>
              <a:t>刪除已停權的校友帳號</a:t>
            </a:r>
            <a:endParaRPr lang="en-US" altLang="zh-TW" dirty="0"/>
          </a:p>
          <a:p>
            <a:pPr lvl="1"/>
            <a:r>
              <a:rPr lang="zh-TW" altLang="en-US" dirty="0"/>
              <a:t>刪除已停權離職教職員帳號</a:t>
            </a:r>
            <a:endParaRPr lang="en-US" altLang="zh-TW" dirty="0"/>
          </a:p>
          <a:p>
            <a:pPr lvl="1"/>
            <a:r>
              <a:rPr lang="zh-TW" altLang="en-US" dirty="0"/>
              <a:t>每月定期刪除停權超過</a:t>
            </a:r>
            <a:r>
              <a:rPr lang="en-US" altLang="zh-TW" dirty="0"/>
              <a:t>40</a:t>
            </a:r>
            <a:r>
              <a:rPr lang="zh-TW" altLang="en-US" dirty="0"/>
              <a:t>天的帳號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EE5828-9037-4D3C-BE02-92E2316C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6344298-60A8-4FD2-9B79-5FDA4EBCC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505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1DF862-8F7C-4D73-86D8-44E89FE83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近期調整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520011-8143-431F-B61F-BB33C8128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使用者帳戶狀態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79D854-669D-4C4A-BEB9-48565EA32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21FA5D8-7AA0-414C-BBCD-578866C05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CFC0514A-A572-408B-B9D1-048A52756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13" y="2132856"/>
            <a:ext cx="7596336" cy="22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15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F42AE4-94EF-424E-ACD3-1CC0E99C5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近期調整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F879F9-F00B-4EE5-B74A-E35314F51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空間使用量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7D4D99-A8FF-483B-BBE5-29A451B6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035E831-228A-4B8F-AEC7-2E9863C9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D5759AF-52C1-4A9D-8351-7AEC33357F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12" y="1985460"/>
            <a:ext cx="8243887" cy="260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81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972005-D7EF-4B49-9BC1-75F1072A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7EBFC2-2431-4531-8F14-1B6F97C45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因應空間上限，對各帳號容量採用以下限制：</a:t>
            </a:r>
            <a:endParaRPr lang="en-US" altLang="zh-TW" dirty="0"/>
          </a:p>
          <a:p>
            <a:pPr lvl="1"/>
            <a:r>
              <a:rPr lang="zh-TW" altLang="en-US" dirty="0"/>
              <a:t>學生、職員：</a:t>
            </a:r>
            <a:r>
              <a:rPr lang="en-US" altLang="zh-TW" dirty="0"/>
              <a:t>20GB</a:t>
            </a:r>
          </a:p>
          <a:p>
            <a:pPr lvl="1"/>
            <a:r>
              <a:rPr lang="zh-TW" altLang="en-US" dirty="0"/>
              <a:t>教員、研究人員：</a:t>
            </a:r>
            <a:r>
              <a:rPr lang="en-US" altLang="zh-TW" dirty="0">
                <a:solidFill>
                  <a:srgbClr val="FF0000"/>
                </a:solidFill>
              </a:rPr>
              <a:t>30GB</a:t>
            </a:r>
          </a:p>
          <a:p>
            <a:pPr lvl="1"/>
            <a:r>
              <a:rPr lang="zh-TW" altLang="en-US" dirty="0"/>
              <a:t>公務用帳號：</a:t>
            </a:r>
            <a:r>
              <a:rPr lang="en-US" altLang="zh-TW" dirty="0"/>
              <a:t>100GB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66FA1C-03E9-48F8-BF59-5EE06B69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5EEF6E0-69F0-47E7-B4C6-E1239F58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52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5ECFBF-EB09-44C1-962E-8FEC66F4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74ECB3-03C4-499E-8F37-E62EB1E22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因應空間上限，關閉並刪除共用雲端硬碟</a:t>
            </a:r>
            <a:endParaRPr lang="en-US" altLang="zh-TW" dirty="0"/>
          </a:p>
          <a:p>
            <a:r>
              <a:rPr lang="zh-TW" altLang="en-US" dirty="0"/>
              <a:t>各單位若仍須使用共用雲端硬碟，可以透過購買空間的方式進行保留</a:t>
            </a:r>
            <a:endParaRPr lang="en-US" altLang="zh-TW" dirty="0"/>
          </a:p>
          <a:p>
            <a:pPr lvl="1"/>
            <a:r>
              <a:rPr lang="zh-TW" altLang="en-US" dirty="0"/>
              <a:t>需一次購買至</a:t>
            </a:r>
            <a:r>
              <a:rPr lang="en-US" altLang="zh-TW" dirty="0"/>
              <a:t>2026/7/10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2FBB4F4-07BA-4A0C-8BE8-A5A72088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5575B68-4421-456B-9816-F008887C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71C10DDA-CDF8-40A6-88EE-7F3AB183B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542752"/>
              </p:ext>
            </p:extLst>
          </p:nvPr>
        </p:nvGraphicFramePr>
        <p:xfrm>
          <a:off x="1592262" y="3790591"/>
          <a:ext cx="6508128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69376">
                  <a:extLst>
                    <a:ext uri="{9D8B030D-6E8A-4147-A177-3AD203B41FA5}">
                      <a16:colId xmlns:a16="http://schemas.microsoft.com/office/drawing/2014/main" val="2707676052"/>
                    </a:ext>
                  </a:extLst>
                </a:gridCol>
                <a:gridCol w="2169376">
                  <a:extLst>
                    <a:ext uri="{9D8B030D-6E8A-4147-A177-3AD203B41FA5}">
                      <a16:colId xmlns:a16="http://schemas.microsoft.com/office/drawing/2014/main" val="781046532"/>
                    </a:ext>
                  </a:extLst>
                </a:gridCol>
                <a:gridCol w="2169376">
                  <a:extLst>
                    <a:ext uri="{9D8B030D-6E8A-4147-A177-3AD203B41FA5}">
                      <a16:colId xmlns:a16="http://schemas.microsoft.com/office/drawing/2014/main" val="32282247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方案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容量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價格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4862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zh-TW" altLang="en-US" dirty="0"/>
                        <a:t>加購</a:t>
                      </a:r>
                      <a:r>
                        <a:rPr lang="en-US" altLang="zh-TW" dirty="0"/>
                        <a:t>License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1TB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US$ 112/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1052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5TB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US$ 560/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35937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10TB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US$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/>
                        <a:t>1120/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939286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87D9CDD8-4B94-4F5E-9CCA-0C998179CFF0}"/>
              </a:ext>
            </a:extLst>
          </p:cNvPr>
          <p:cNvSpPr txBox="1"/>
          <p:nvPr/>
        </p:nvSpPr>
        <p:spPr>
          <a:xfrm>
            <a:off x="6156176" y="6093296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僅供單位使用可報帳經費購買</a:t>
            </a:r>
          </a:p>
        </p:txBody>
      </p:sp>
    </p:spTree>
    <p:extLst>
      <p:ext uri="{BB962C8B-B14F-4D97-AF65-F5344CB8AC3E}">
        <p14:creationId xmlns:p14="http://schemas.microsoft.com/office/powerpoint/2010/main" val="3974364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C19680-71E6-47A3-A5FF-46E23AB3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8803B7-CE3A-4E8F-8C79-A764ABBB0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限制容量後，對於超過上限的使用者將會執行以下措施：</a:t>
            </a:r>
            <a:endParaRPr lang="en-US" altLang="zh-TW" dirty="0"/>
          </a:p>
          <a:p>
            <a:pPr lvl="1"/>
            <a:r>
              <a:rPr lang="zh-TW" altLang="en-US" dirty="0"/>
              <a:t>寄發通知信通知使用者</a:t>
            </a:r>
            <a:endParaRPr lang="en-US" altLang="zh-TW" dirty="0"/>
          </a:p>
          <a:p>
            <a:pPr lvl="1"/>
            <a:r>
              <a:rPr lang="zh-TW" altLang="en-US" dirty="0"/>
              <a:t>一個月後未處理，停用帳號</a:t>
            </a:r>
            <a:endParaRPr lang="en-US" altLang="zh-TW" dirty="0"/>
          </a:p>
          <a:p>
            <a:pPr lvl="1"/>
            <a:r>
              <a:rPr lang="zh-TW" altLang="en-US" dirty="0"/>
              <a:t>一個月後再未處理，刪除帳號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395C30-2F47-486C-BA6B-27B8E5E98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2697156-7D37-41E7-A1A8-69497A1C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5310624"/>
      </p:ext>
    </p:extLst>
  </p:cSld>
  <p:clrMapOvr>
    <a:masterClrMapping/>
  </p:clrMapOvr>
</p:sld>
</file>

<file path=ppt/theme/theme1.xml><?xml version="1.0" encoding="utf-8"?>
<a:theme xmlns:a="http://schemas.openxmlformats.org/drawingml/2006/main" name="1_Worldwide design template">
  <a:themeElements>
    <a:clrScheme name="1_Worldwide design template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0099FF"/>
      </a:folHlink>
    </a:clrScheme>
    <a:fontScheme name="1_Worldwide design template">
      <a:majorFont>
        <a:latin typeface="Tahoma"/>
        <a:ea typeface="標楷體"/>
        <a:cs typeface=""/>
      </a:majorFont>
      <a:minorFont>
        <a:latin typeface="Trebuchet MS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1_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WCQM-MA-12-05-2004</Template>
  <TotalTime>15013</TotalTime>
  <Words>636</Words>
  <Application>Microsoft Office PowerPoint</Application>
  <PresentationFormat>如螢幕大小 (4:3)</PresentationFormat>
  <Paragraphs>119</Paragraphs>
  <Slides>14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微軟正黑體</vt:lpstr>
      <vt:lpstr>標楷體</vt:lpstr>
      <vt:lpstr>Arial</vt:lpstr>
      <vt:lpstr>Tahoma</vt:lpstr>
      <vt:lpstr>Trebuchet MS</vt:lpstr>
      <vt:lpstr>Wingdings</vt:lpstr>
      <vt:lpstr>1_Worldwide design template</vt:lpstr>
      <vt:lpstr>Google Workspace 調整規劃</vt:lpstr>
      <vt:lpstr>背景</vt:lpstr>
      <vt:lpstr>現況</vt:lpstr>
      <vt:lpstr>近期調整</vt:lpstr>
      <vt:lpstr>近期調整</vt:lpstr>
      <vt:lpstr>近期調整</vt:lpstr>
      <vt:lpstr>規劃</vt:lpstr>
      <vt:lpstr>規劃</vt:lpstr>
      <vt:lpstr>規劃</vt:lpstr>
      <vt:lpstr>加購空間流程</vt:lpstr>
      <vt:lpstr>加購空間流程</vt:lpstr>
      <vt:lpstr>時程</vt:lpstr>
      <vt:lpstr>時程</vt:lpstr>
      <vt:lpstr>PowerPoint 簡報</vt:lpstr>
    </vt:vector>
  </TitlesOfParts>
  <Company>My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Infrastructure</dc:title>
  <dc:creator>Glenn Hsu</dc:creator>
  <cp:lastModifiedBy>center87</cp:lastModifiedBy>
  <cp:revision>486</cp:revision>
  <dcterms:created xsi:type="dcterms:W3CDTF">2004-12-08T08:18:40Z</dcterms:created>
  <dcterms:modified xsi:type="dcterms:W3CDTF">2023-05-03T03:20:48Z</dcterms:modified>
</cp:coreProperties>
</file>