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350" r:id="rId2"/>
    <p:sldId id="424" r:id="rId3"/>
    <p:sldId id="425" r:id="rId4"/>
    <p:sldId id="423" r:id="rId5"/>
    <p:sldId id="426" r:id="rId6"/>
    <p:sldId id="428" r:id="rId7"/>
    <p:sldId id="427" r:id="rId8"/>
    <p:sldId id="418" r:id="rId9"/>
    <p:sldId id="419" r:id="rId10"/>
    <p:sldId id="401" r:id="rId11"/>
  </p:sldIdLst>
  <p:sldSz cx="9144000" cy="6858000" type="screen4x3"/>
  <p:notesSz cx="6640513" cy="99044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5EA"/>
    <a:srgbClr val="0033CC"/>
    <a:srgbClr val="EF5FDE"/>
    <a:srgbClr val="33CCCC"/>
    <a:srgbClr val="F7AFEE"/>
    <a:srgbClr val="00CC00"/>
    <a:srgbClr val="CC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9" autoAdjust="0"/>
    <p:restoredTop sz="87294" autoAdjust="0"/>
  </p:normalViewPr>
  <p:slideViewPr>
    <p:cSldViewPr>
      <p:cViewPr varScale="1">
        <p:scale>
          <a:sx n="99" d="100"/>
          <a:sy n="99" d="100"/>
        </p:scale>
        <p:origin x="188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2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2000" dirty="0">
                <a:solidFill>
                  <a:schemeClr val="tx1"/>
                </a:solidFill>
              </a:rPr>
              <a:t>Google Workspace </a:t>
            </a:r>
            <a:r>
              <a:rPr lang="zh-TW" altLang="en-US" sz="2000" dirty="0">
                <a:solidFill>
                  <a:schemeClr val="tx1"/>
                </a:solidFill>
              </a:rPr>
              <a:t>空間限制時程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無限空間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工作表1!$A$2:$A$6</c:f>
              <c:strCache>
                <c:ptCount val="5"/>
                <c:pt idx="0">
                  <c:v>共用雲端硬碟</c:v>
                </c:pt>
                <c:pt idx="1">
                  <c:v>捐款校友</c:v>
                </c:pt>
                <c:pt idx="2">
                  <c:v>校友</c:v>
                </c:pt>
                <c:pt idx="3">
                  <c:v>公務用</c:v>
                </c:pt>
                <c:pt idx="4">
                  <c:v>教職員工生</c:v>
                </c:pt>
              </c:strCache>
            </c:strRef>
          </c:cat>
          <c:val>
            <c:numRef>
              <c:f>工作表1!$B$2:$B$6</c:f>
              <c:numCache>
                <c:formatCode>m/d/yyyy</c:formatCode>
                <c:ptCount val="5"/>
                <c:pt idx="0">
                  <c:v>45412</c:v>
                </c:pt>
                <c:pt idx="1">
                  <c:v>45504</c:v>
                </c:pt>
                <c:pt idx="2">
                  <c:v>45022</c:v>
                </c:pt>
                <c:pt idx="3">
                  <c:v>45412</c:v>
                </c:pt>
                <c:pt idx="4">
                  <c:v>45412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5-4EA6-8751-0C0F1C8F553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限制空間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工作表1!$A$2:$A$6</c:f>
              <c:strCache>
                <c:ptCount val="5"/>
                <c:pt idx="0">
                  <c:v>共用雲端硬碟</c:v>
                </c:pt>
                <c:pt idx="1">
                  <c:v>捐款校友</c:v>
                </c:pt>
                <c:pt idx="2">
                  <c:v>校友</c:v>
                </c:pt>
                <c:pt idx="3">
                  <c:v>公務用</c:v>
                </c:pt>
                <c:pt idx="4">
                  <c:v>教職員工生</c:v>
                </c:pt>
              </c:strCache>
            </c:strRef>
          </c:cat>
          <c:val>
            <c:numRef>
              <c:f>工作表1!$C$2:$C$6</c:f>
              <c:numCache>
                <c:formatCode>m/d/yyyy</c:formatCode>
                <c:ptCount val="5"/>
                <c:pt idx="1">
                  <c:v>45504</c:v>
                </c:pt>
                <c:pt idx="3">
                  <c:v>45412</c:v>
                </c:pt>
                <c:pt idx="4">
                  <c:v>45412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05-4EA6-8751-0C0F1C8F5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089302176"/>
        <c:axId val="2089306336"/>
      </c:barChart>
      <c:catAx>
        <c:axId val="2089302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89306336"/>
        <c:crosses val="autoZero"/>
        <c:auto val="1"/>
        <c:lblAlgn val="ctr"/>
        <c:lblOffset val="100"/>
        <c:noMultiLvlLbl val="0"/>
      </c:catAx>
      <c:valAx>
        <c:axId val="2089306336"/>
        <c:scaling>
          <c:orientation val="minMax"/>
          <c:max val="46204"/>
          <c:min val="4474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089302176"/>
        <c:crosses val="autoZero"/>
        <c:crossBetween val="between"/>
        <c:majorUnit val="183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0.57237</cdr:x>
      <cdr:y>0.67742</cdr:y>
    </cdr:from>
    <cdr:to>
      <cdr:x>0.64645</cdr:x>
      <cdr:y>0.72427</cdr:y>
    </cdr:to>
    <cdr:cxnSp macro="">
      <cdr:nvCxnSpPr>
        <cdr:cNvPr id="9" name="直線單箭頭接點 8">
          <a:extLst xmlns:a="http://schemas.openxmlformats.org/drawingml/2006/main">
            <a:ext uri="{FF2B5EF4-FFF2-40B4-BE49-F238E27FC236}">
              <a16:creationId xmlns:a16="http://schemas.microsoft.com/office/drawing/2014/main" id="{B5D84133-C29B-4126-970D-ED008C9888C8}"/>
            </a:ext>
          </a:extLst>
        </cdr:cNvPr>
        <cdr:cNvCxnSpPr/>
      </cdr:nvCxnSpPr>
      <cdr:spPr bwMode="auto">
        <a:xfrm xmlns:a="http://schemas.openxmlformats.org/drawingml/2006/main" flipH="1" flipV="1">
          <a:off x="4450496" y="3124044"/>
          <a:ext cx="576014" cy="216058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0.55558</cdr:x>
      <cdr:y>0.70274</cdr:y>
    </cdr:from>
    <cdr:to>
      <cdr:x>0.67597</cdr:x>
      <cdr:y>0.78283</cdr:y>
    </cdr:to>
    <cdr:sp macro="" textlink="">
      <cdr:nvSpPr>
        <cdr:cNvPr id="10" name="文字方塊 9">
          <a:extLst xmlns:a="http://schemas.openxmlformats.org/drawingml/2006/main">
            <a:ext uri="{FF2B5EF4-FFF2-40B4-BE49-F238E27FC236}">
              <a16:creationId xmlns:a16="http://schemas.microsoft.com/office/drawing/2014/main" id="{C2BF544C-E601-473B-B971-5CBA63142642}"/>
            </a:ext>
          </a:extLst>
        </cdr:cNvPr>
        <cdr:cNvSpPr txBox="1"/>
      </cdr:nvSpPr>
      <cdr:spPr>
        <a:xfrm xmlns:a="http://schemas.openxmlformats.org/drawingml/2006/main">
          <a:off x="4319959" y="3240831"/>
          <a:ext cx="936104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0.56484</cdr:x>
      <cdr:y>0.70274</cdr:y>
    </cdr:from>
    <cdr:to>
      <cdr:x>0.67597</cdr:x>
      <cdr:y>0.79643</cdr:y>
    </cdr:to>
    <cdr:sp macro="" textlink="">
      <cdr:nvSpPr>
        <cdr:cNvPr id="11" name="文字方塊 10">
          <a:extLst xmlns:a="http://schemas.openxmlformats.org/drawingml/2006/main">
            <a:ext uri="{FF2B5EF4-FFF2-40B4-BE49-F238E27FC236}">
              <a16:creationId xmlns:a16="http://schemas.microsoft.com/office/drawing/2014/main" id="{7D829D15-41BF-4500-899D-ACCC507D9AC7}"/>
            </a:ext>
          </a:extLst>
        </cdr:cNvPr>
        <cdr:cNvSpPr txBox="1"/>
      </cdr:nvSpPr>
      <cdr:spPr>
        <a:xfrm xmlns:a="http://schemas.openxmlformats.org/drawingml/2006/main">
          <a:off x="4391967" y="3240831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0.64645</cdr:x>
      <cdr:y>0.68713</cdr:y>
    </cdr:from>
    <cdr:to>
      <cdr:x>0.80389</cdr:x>
      <cdr:y>0.76721</cdr:y>
    </cdr:to>
    <cdr:sp macro="" textlink="">
      <cdr:nvSpPr>
        <cdr:cNvPr id="12" name="文字方塊 11">
          <a:extLst xmlns:a="http://schemas.openxmlformats.org/drawingml/2006/main">
            <a:ext uri="{FF2B5EF4-FFF2-40B4-BE49-F238E27FC236}">
              <a16:creationId xmlns:a16="http://schemas.microsoft.com/office/drawing/2014/main" id="{E2016D8A-EBA1-4304-8756-04E42B37F4E2}"/>
            </a:ext>
          </a:extLst>
        </cdr:cNvPr>
        <cdr:cNvSpPr txBox="1"/>
      </cdr:nvSpPr>
      <cdr:spPr>
        <a:xfrm xmlns:a="http://schemas.openxmlformats.org/drawingml/2006/main">
          <a:off x="5026510" y="3168823"/>
          <a:ext cx="1224187" cy="36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zh-TW" sz="1800" b="1" dirty="0">
              <a:latin typeface="Arial" panose="020B0604020202020204" pitchFamily="34" charset="0"/>
              <a:cs typeface="Arial" panose="020B0604020202020204" pitchFamily="34" charset="0"/>
            </a:rPr>
            <a:t>2024/7/31</a:t>
          </a:r>
          <a:endParaRPr lang="zh-TW" alt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0.3148</cdr:x>
      <cdr:y>0.5128</cdr:y>
    </cdr:from>
    <cdr:to>
      <cdr:x>0.38889</cdr:x>
      <cdr:y>0.54918</cdr:y>
    </cdr:to>
    <cdr:cxnSp macro="">
      <cdr:nvCxnSpPr>
        <cdr:cNvPr id="13" name="直線單箭頭接點 12">
          <a:extLst xmlns:a="http://schemas.openxmlformats.org/drawingml/2006/main">
            <a:ext uri="{FF2B5EF4-FFF2-40B4-BE49-F238E27FC236}">
              <a16:creationId xmlns:a16="http://schemas.microsoft.com/office/drawing/2014/main" id="{6C67C343-95D5-4908-BC2E-257C6C33B4D6}"/>
            </a:ext>
          </a:extLst>
        </cdr:cNvPr>
        <cdr:cNvCxnSpPr/>
      </cdr:nvCxnSpPr>
      <cdr:spPr bwMode="auto">
        <a:xfrm xmlns:a="http://schemas.openxmlformats.org/drawingml/2006/main" flipH="1" flipV="1">
          <a:off x="2447737" y="2364856"/>
          <a:ext cx="576092" cy="167773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0.52306</cdr:x>
      <cdr:y>0.77256</cdr:y>
    </cdr:from>
    <cdr:to>
      <cdr:x>0.59714</cdr:x>
      <cdr:y>0.81941</cdr:y>
    </cdr:to>
    <cdr:cxnSp macro="">
      <cdr:nvCxnSpPr>
        <cdr:cNvPr id="7" name="直線單箭頭接點 6">
          <a:extLst xmlns:a="http://schemas.openxmlformats.org/drawingml/2006/main">
            <a:ext uri="{FF2B5EF4-FFF2-40B4-BE49-F238E27FC236}">
              <a16:creationId xmlns:a16="http://schemas.microsoft.com/office/drawing/2014/main" id="{FED6719F-58D2-429E-9D8A-129350024D8C}"/>
            </a:ext>
          </a:extLst>
        </cdr:cNvPr>
        <cdr:cNvCxnSpPr/>
      </cdr:nvCxnSpPr>
      <cdr:spPr bwMode="auto">
        <a:xfrm xmlns:a="http://schemas.openxmlformats.org/drawingml/2006/main" flipH="1" flipV="1">
          <a:off x="4067069" y="3562794"/>
          <a:ext cx="576014" cy="216058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0.59714</cdr:x>
      <cdr:y>0.78227</cdr:y>
    </cdr:from>
    <cdr:to>
      <cdr:x>0.75458</cdr:x>
      <cdr:y>0.86235</cdr:y>
    </cdr:to>
    <cdr:sp macro="" textlink="">
      <cdr:nvSpPr>
        <cdr:cNvPr id="8" name="文字方塊 2">
          <a:extLst xmlns:a="http://schemas.openxmlformats.org/drawingml/2006/main">
            <a:ext uri="{FF2B5EF4-FFF2-40B4-BE49-F238E27FC236}">
              <a16:creationId xmlns:a16="http://schemas.microsoft.com/office/drawing/2014/main" id="{C5124286-E46E-4EDB-AB08-5169D6E4E618}"/>
            </a:ext>
          </a:extLst>
        </cdr:cNvPr>
        <cdr:cNvSpPr txBox="1"/>
      </cdr:nvSpPr>
      <cdr:spPr>
        <a:xfrm xmlns:a="http://schemas.openxmlformats.org/drawingml/2006/main">
          <a:off x="4643083" y="3607573"/>
          <a:ext cx="1224187" cy="3693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zh-TW" sz="1800" b="1" dirty="0">
              <a:latin typeface="Arial" panose="020B0604020202020204" pitchFamily="34" charset="0"/>
              <a:cs typeface="Arial" panose="020B0604020202020204" pitchFamily="34" charset="0"/>
            </a:rPr>
            <a:t>2024/4/30</a:t>
          </a:r>
          <a:endParaRPr lang="zh-TW" alt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EEB70-2858-40CF-861E-61A55F31CD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0788" y="0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5350"/>
            <a:ext cx="5313363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0788" y="9407525"/>
            <a:ext cx="287813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2863F5-0F98-4A0D-BF2C-FA7B2175B8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A3E8DDA6-1A25-419D-8841-BAF29BD6BBA8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可參考中心網站上內容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9335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影響部分：雲端硬碟、無法建立</a:t>
            </a:r>
            <a:r>
              <a:rPr lang="en-US" altLang="zh-TW" dirty="0"/>
              <a:t>Google</a:t>
            </a:r>
            <a:r>
              <a:rPr lang="zh-TW" altLang="en-US" dirty="0"/>
              <a:t>文件、試算表，無法使用相簿，無法錄製會議</a:t>
            </a:r>
            <a:endParaRPr lang="en-US" altLang="zh-TW" dirty="0"/>
          </a:p>
          <a:p>
            <a:r>
              <a:rPr lang="zh-TW" altLang="en-US" dirty="0"/>
              <a:t>但仍可以收發電子郵件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所有使用者最長會有三個月的時間可以處理帳號資料上限的問題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695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9493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最後期限為</a:t>
            </a:r>
            <a:r>
              <a:rPr lang="en-US" altLang="zh-TW" dirty="0"/>
              <a:t>google</a:t>
            </a:r>
            <a:r>
              <a:rPr lang="zh-TW" altLang="en-US" dirty="0"/>
              <a:t>無限空間截止日，若到那時候沒有降到空間容量以下，所有人都會受到影響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2863F5-0F98-4A0D-BF2C-FA7B2175B83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241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fld id="{D383F277-7078-4286-B098-D33847AE3229}" type="datetime1">
              <a:rPr kumimoji="0" lang="zh-TW" altLang="en-US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l" eaLnBrk="1" hangingPunct="1">
                <a:defRPr/>
              </a:pPr>
              <a:t>2023/11/21</a:t>
            </a:fld>
            <a:endParaRPr kumimoji="0" lang="en-US" altLang="zh-TW" sz="1300" b="1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6" tIns="45718" rIns="91436" bIns="45718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 eaLnBrk="1" hangingPunct="1">
              <a:defRPr/>
            </a:pPr>
            <a:fld id="{D718FD41-9D4E-41A2-8E4F-EE7A10499888}" type="slidenum">
              <a:rPr kumimoji="0" lang="en-US" altLang="zh-TW" sz="1300" b="1" smtClean="0">
                <a:solidFill>
                  <a:srgbClr val="003399"/>
                </a:solidFill>
                <a:latin typeface="Tahoma" panose="020B0604030504040204" pitchFamily="34" charset="0"/>
                <a:ea typeface="標楷體" panose="03000509000000000000" pitchFamily="65" charset="-120"/>
              </a:rPr>
              <a:pPr algn="r" eaLnBrk="1" hangingPunct="1">
                <a:defRPr/>
              </a:pPr>
              <a:t>‹#›</a:t>
            </a:fld>
            <a:endParaRPr kumimoji="0" lang="en-US" altLang="zh-TW" sz="1300" b="1">
              <a:solidFill>
                <a:srgbClr val="003399"/>
              </a:solidFill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pic>
        <p:nvPicPr>
          <p:cNvPr id="6" name="Picture 26" descr="中心logo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836613"/>
            <a:ext cx="28797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51163" y="1720850"/>
            <a:ext cx="6110287" cy="117157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14638" y="3167063"/>
            <a:ext cx="6178550" cy="827087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25570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148DF-99B6-482C-B4D2-30FB397E8664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1592D-BA73-4907-9B92-31F6243C55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383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083425" y="260350"/>
            <a:ext cx="2060575" cy="583565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00113" y="260350"/>
            <a:ext cx="6030912" cy="58356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0CEC3-BEC1-4CCF-9400-2233676173B4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1E2C9-ECC7-49AA-893E-5AA0747D2E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906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900113" y="260350"/>
            <a:ext cx="8243887" cy="583565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A1DAD-CD12-4CD2-9B9C-45A2A54BEFDC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57253-FCA0-40D0-9E6C-A5C22D1A09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513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標題及直排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692275" y="6491288"/>
            <a:ext cx="660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sz="1200" b="1">
                <a:solidFill>
                  <a:srgbClr val="003399"/>
                </a:solidFill>
              </a:rPr>
              <a:t>©2023  Computer Center, National Central University.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10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中心logo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投影片編號版面配置區 4">
            <a:extLst>
              <a:ext uri="{FF2B5EF4-FFF2-40B4-BE49-F238E27FC236}">
                <a16:creationId xmlns:a16="http://schemas.microsoft.com/office/drawing/2014/main" id="{F7F93C36-8835-4138-8F0F-AA412985EDA9}"/>
              </a:ext>
            </a:extLst>
          </p:cNvPr>
          <p:cNvSpPr txBox="1">
            <a:spLocks/>
          </p:cNvSpPr>
          <p:nvPr userDrawn="1"/>
        </p:nvSpPr>
        <p:spPr>
          <a:xfrm>
            <a:off x="2084388" y="6126163"/>
            <a:ext cx="358775" cy="357187"/>
          </a:xfrm>
          <a:prstGeom prst="rect">
            <a:avLst/>
          </a:prstGeom>
        </p:spPr>
        <p:txBody>
          <a:bodyPr lIns="68580" tIns="34290" rIns="68580" bIns="3429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1C972CC-4D4F-46E7-9ED8-0641D3282F4F}" type="slidenum">
              <a:rPr lang="zh-TW" altLang="en-US" sz="900" smtClean="0"/>
              <a:pPr>
                <a:defRPr/>
              </a:pPr>
              <a:t>‹#›</a:t>
            </a:fld>
            <a:endParaRPr lang="zh-TW" altLang="en-US" sz="900" dirty="0"/>
          </a:p>
        </p:txBody>
      </p:sp>
      <p:sp>
        <p:nvSpPr>
          <p:cNvPr id="9" name="內容版面配置區 8">
            <a:extLst>
              <a:ext uri="{FF2B5EF4-FFF2-40B4-BE49-F238E27FC236}">
                <a16:creationId xmlns:a16="http://schemas.microsoft.com/office/drawing/2014/main" id="{D3E747C3-B71A-4C8A-8180-0124239D0E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00977" y="626145"/>
            <a:ext cx="4271023" cy="589045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202F3D">
                  <a:lumMod val="75000"/>
                </a:srgbClr>
              </a:buClr>
              <a:buFontTx/>
              <a:buNone/>
              <a:defRPr sz="2400"/>
            </a:lvl1pPr>
            <a:lvl2pPr marL="342900" indent="0">
              <a:buFontTx/>
              <a:buNone/>
              <a:defRPr sz="2400"/>
            </a:lvl2pPr>
            <a:lvl3pPr marL="685800" indent="0">
              <a:buFontTx/>
              <a:buNone/>
              <a:defRPr sz="2400"/>
            </a:lvl3pPr>
            <a:lvl4pPr marL="1028700" indent="0">
              <a:buFontTx/>
              <a:buNone/>
              <a:defRPr sz="2400"/>
            </a:lvl4pPr>
            <a:lvl5pPr marL="1371600" indent="0">
              <a:buFontTx/>
              <a:buNone/>
              <a:defRPr sz="2400"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15806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33528-426A-4D28-B216-3FD2A3F79A33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F90B5-BC5E-4A6D-9063-321584B069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12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95918-3F2C-40DB-BEC9-8BE9CFBC53A8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6A803-2931-41F7-9994-9B7B5553E40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76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00113" y="1484313"/>
            <a:ext cx="3811587" cy="461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64100" y="1484313"/>
            <a:ext cx="3811588" cy="461168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E202F-8EB0-4687-A77F-F0C138579122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AA890-0EBF-476E-85D2-46C88BBE30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4340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6B313-E29D-4B96-B336-189FFC9E64E1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5053B-0F07-4E54-923E-FBE7B1982B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6670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60A-C78E-48FA-8A9B-D8111E246E85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F259F-B427-49C3-ADAD-4184139B85C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222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431B9-DD8C-496F-B8DC-67F2A521F26E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5A3E2-13F5-48F5-AA1E-F5E67F739D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579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752A3-27BA-4735-9CA7-9B050418D308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4CDD5-4738-4FBF-B9CB-EC709A09AD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5794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7B8AB-BF07-4DD6-B9C6-F47BA5E82CFC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A7F85-0D43-47C4-ADC5-DE03CB623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5902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2263" y="260350"/>
            <a:ext cx="7551737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484313"/>
            <a:ext cx="7775575" cy="461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0211FDEA-EBD3-4FFB-911F-7EA1E2027AC0}" type="datetime1">
              <a:rPr lang="zh-TW" altLang="en-US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300">
                <a:latin typeface="+mj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722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300" b="1">
                <a:solidFill>
                  <a:srgbClr val="003399"/>
                </a:solidFill>
                <a:latin typeface="+mj-lt"/>
                <a:ea typeface="+mn-ea"/>
              </a:defRPr>
            </a:lvl1pPr>
          </a:lstStyle>
          <a:p>
            <a:pPr>
              <a:defRPr/>
            </a:pPr>
            <a:fld id="{572C8FEB-52CF-43C5-B146-0B8CD288D94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1568450" y="6642100"/>
            <a:ext cx="660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kumimoji="0" lang="en-US" altLang="zh-TW" sz="1200" b="1">
                <a:solidFill>
                  <a:srgbClr val="003399"/>
                </a:solidFill>
                <a:cs typeface="Arial" panose="020B0604020202020204" pitchFamily="34" charset="0"/>
              </a:rPr>
              <a:t>©</a:t>
            </a:r>
            <a:r>
              <a:rPr kumimoji="0" lang="en-US" altLang="zh-TW" sz="1200" b="1">
                <a:solidFill>
                  <a:srgbClr val="003399"/>
                </a:solidFill>
              </a:rPr>
              <a:t>2023 Computer Center, National Central University.</a:t>
            </a:r>
          </a:p>
        </p:txBody>
      </p:sp>
      <p:sp>
        <p:nvSpPr>
          <p:cNvPr id="1032" name="WordArt 8"/>
          <p:cNvSpPr>
            <a:spLocks noChangeArrowheads="1" noChangeShapeType="1" noTextEdit="1"/>
          </p:cNvSpPr>
          <p:nvPr/>
        </p:nvSpPr>
        <p:spPr bwMode="auto">
          <a:xfrm>
            <a:off x="323850" y="404813"/>
            <a:ext cx="660400" cy="2159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4306"/>
              </a:avLst>
            </a:prstTxWarp>
          </a:bodyPr>
          <a:lstStyle/>
          <a:p>
            <a:pPr algn="ctr"/>
            <a:r>
              <a:rPr lang="en-US" altLang="zh-TW" sz="1200" b="1" kern="10">
                <a:ln w="9525">
                  <a:solidFill>
                    <a:srgbClr val="000080"/>
                  </a:solidFill>
                  <a:round/>
                  <a:headEnd/>
                  <a:tailEnd/>
                </a:ln>
                <a:solidFill>
                  <a:srgbClr val="4646C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NCU/SRC</a:t>
            </a:r>
            <a:endParaRPr lang="zh-TW" altLang="en-US" sz="1200" b="1" kern="1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4646C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7667625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4" descr="中心logo"/>
          <p:cNvPicPr>
            <a:picLocks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0" r:id="rId3"/>
    <p:sldLayoutId id="2147483729" r:id="rId4"/>
    <p:sldLayoutId id="2147483728" r:id="rId5"/>
    <p:sldLayoutId id="2147483727" r:id="rId6"/>
    <p:sldLayoutId id="2147483726" r:id="rId7"/>
    <p:sldLayoutId id="2147483725" r:id="rId8"/>
    <p:sldLayoutId id="2147483724" r:id="rId9"/>
    <p:sldLayoutId id="2147483723" r:id="rId10"/>
    <p:sldLayoutId id="2147483733" r:id="rId11"/>
    <p:sldLayoutId id="2147483722" r:id="rId12"/>
    <p:sldLayoutId id="2147483734" r:id="rId13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b="1" kern="1200">
          <a:solidFill>
            <a:srgbClr val="0033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rgbClr val="003399"/>
          </a:solidFill>
          <a:latin typeface="Tahoma" panose="020B060403050404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q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555DAB"/>
        </a:buClr>
        <a:buFont typeface="Wingdings" panose="05000000000000000000" pitchFamily="2" charset="2"/>
        <a:buChar char="Ø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843808" y="1772816"/>
            <a:ext cx="6466558" cy="1780158"/>
          </a:xfrm>
        </p:spPr>
        <p:txBody>
          <a:bodyPr/>
          <a:lstStyle/>
          <a:p>
            <a:pPr algn="ctr" eaLnBrk="1" hangingPunct="1"/>
            <a: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Google Workspace</a:t>
            </a:r>
            <a:br>
              <a:rPr lang="en-US" altLang="zh-TW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調整規劃</a:t>
            </a:r>
            <a:endParaRPr lang="zh-TW" altLang="en-US" sz="4000" dirty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71775" y="3860800"/>
            <a:ext cx="6178550" cy="827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/>
              <a:t>國立中央大學電算中心</a:t>
            </a:r>
            <a:endParaRPr lang="en-US" altLang="zh-TW" sz="2400" dirty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/>
              <a:t>技術研發組</a:t>
            </a:r>
            <a:r>
              <a:rPr lang="en-US" altLang="zh-TW" sz="2400" dirty="0"/>
              <a:t>	</a:t>
            </a:r>
            <a:r>
              <a:rPr lang="zh-TW" altLang="en-US" sz="2400" dirty="0"/>
              <a:t>胡琦</a:t>
            </a:r>
            <a:endParaRPr lang="en-US" altLang="zh-TW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fld id="{BD097487-0F52-4361-A304-AC9EE11FBA6F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9AC0B1E-415C-4F09-843E-B15FF2181ED0}" type="datetime1">
              <a:rPr lang="zh-TW" altLang="en-US"/>
              <a:pPr>
                <a:defRPr/>
              </a:pPr>
              <a:t>2023/11/21</a:t>
            </a:fld>
            <a:endParaRPr lang="en-US" altLang="zh-TW" dirty="0"/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D7DE5-7F57-40B5-A6BE-83343ABB3008}" type="slidenum">
              <a:rPr lang="en-US" altLang="zh-TW"/>
              <a:pPr>
                <a:defRPr/>
              </a:pPr>
              <a:t>10</a:t>
            </a:fld>
            <a:endParaRPr lang="en-US" altLang="zh-TW" dirty="0"/>
          </a:p>
        </p:txBody>
      </p:sp>
      <p:sp>
        <p:nvSpPr>
          <p:cNvPr id="57348" name="Rectangle 3"/>
          <p:cNvSpPr>
            <a:spLocks noChangeArrowheads="1"/>
          </p:cNvSpPr>
          <p:nvPr/>
        </p:nvSpPr>
        <p:spPr bwMode="auto">
          <a:xfrm>
            <a:off x="4738688" y="2852738"/>
            <a:ext cx="39751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q"/>
              <a:defRPr kumimoji="1" sz="28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1pPr>
            <a:lvl2pPr marL="742950" indent="-285750">
              <a:lnSpc>
                <a:spcPct val="120000"/>
              </a:lnSpc>
              <a:spcBef>
                <a:spcPct val="20000"/>
              </a:spcBef>
              <a:buClr>
                <a:srgbClr val="555DAB"/>
              </a:buClr>
              <a:buFont typeface="Wingdings" panose="05000000000000000000" pitchFamily="2" charset="2"/>
              <a:buChar char="Ø"/>
              <a:defRPr kumimoji="1" sz="24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rebuchet MS" panose="020B0603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zh-TW" sz="4000" b="1" i="1">
                <a:solidFill>
                  <a:schemeClr val="bg2"/>
                </a:solidFill>
                <a:latin typeface="Tahoma" panose="020B0604030504040204" pitchFamily="34" charset="0"/>
              </a:rPr>
              <a:t>Thank You!</a:t>
            </a:r>
          </a:p>
        </p:txBody>
      </p:sp>
      <p:pic>
        <p:nvPicPr>
          <p:cNvPr id="57349" name="Picture 4" descr="j03012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349500"/>
            <a:ext cx="4105275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6" descr="title(2)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88913"/>
            <a:ext cx="7740650" cy="2087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2F9DA1-55CB-4536-8D5D-E4F06AB4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現況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F4C2E6-23B3-4221-A835-010D7C7C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Workspace</a:t>
            </a:r>
            <a:r>
              <a:rPr lang="zh-TW" altLang="en-US" dirty="0"/>
              <a:t> 儲存空間已使用</a:t>
            </a:r>
            <a:r>
              <a:rPr lang="en-US" altLang="zh-TW" dirty="0">
                <a:solidFill>
                  <a:srgbClr val="FF0000"/>
                </a:solidFill>
              </a:rPr>
              <a:t>2.51PB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(378%)</a:t>
            </a:r>
          </a:p>
          <a:p>
            <a:pPr lvl="1"/>
            <a:r>
              <a:rPr lang="zh-TW" altLang="en-US" dirty="0"/>
              <a:t>雲端硬碟：</a:t>
            </a:r>
            <a:r>
              <a:rPr lang="en-US" altLang="zh-TW" dirty="0">
                <a:solidFill>
                  <a:srgbClr val="FF0000"/>
                </a:solidFill>
              </a:rPr>
              <a:t>2.16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PB</a:t>
            </a:r>
          </a:p>
          <a:p>
            <a:pPr lvl="1"/>
            <a:r>
              <a:rPr lang="zh-TW" altLang="en-US" dirty="0"/>
              <a:t>共用雲端硬碟：</a:t>
            </a:r>
            <a:r>
              <a:rPr lang="en-US" altLang="zh-TW" dirty="0"/>
              <a:t>198.49</a:t>
            </a:r>
            <a:r>
              <a:rPr lang="zh-TW" altLang="en-US" dirty="0"/>
              <a:t> </a:t>
            </a:r>
            <a:r>
              <a:rPr lang="en-US" altLang="zh-TW" dirty="0"/>
              <a:t>TB</a:t>
            </a:r>
          </a:p>
          <a:p>
            <a:pPr lvl="1"/>
            <a:r>
              <a:rPr lang="zh-TW" altLang="en-US" dirty="0"/>
              <a:t>相片：</a:t>
            </a:r>
            <a:r>
              <a:rPr lang="en-US" altLang="zh-TW" dirty="0"/>
              <a:t>156.04</a:t>
            </a:r>
            <a:r>
              <a:rPr lang="zh-TW" altLang="en-US" dirty="0"/>
              <a:t> </a:t>
            </a:r>
            <a:r>
              <a:rPr lang="en-US" altLang="zh-TW" dirty="0"/>
              <a:t>TB</a:t>
            </a:r>
          </a:p>
          <a:p>
            <a:pPr lvl="1"/>
            <a:r>
              <a:rPr lang="en-US" altLang="zh-TW" dirty="0"/>
              <a:t>Gmail</a:t>
            </a:r>
            <a:r>
              <a:rPr lang="zh-TW" altLang="en-US" dirty="0"/>
              <a:t>：</a:t>
            </a:r>
            <a:r>
              <a:rPr lang="en-US" altLang="zh-TW" dirty="0"/>
              <a:t>7.73 TB</a:t>
            </a: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E3290D-1615-4B01-BE4D-0AF65E7DC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83A0E4-E64B-4E38-9EA8-2DC996176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8513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B2C3A1-372A-418C-926D-38FAB487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431582E-7D8D-4033-B26D-2296C3FF7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因應空間上限，對各帳號容量採用以下限制：</a:t>
            </a:r>
            <a:endParaRPr lang="en-US" altLang="zh-TW" dirty="0"/>
          </a:p>
          <a:p>
            <a:pPr lvl="1"/>
            <a:r>
              <a:rPr lang="zh-TW" altLang="en-US" dirty="0"/>
              <a:t>學生、職員：</a:t>
            </a:r>
            <a:r>
              <a:rPr lang="en-US" altLang="zh-TW" dirty="0"/>
              <a:t>20GB</a:t>
            </a:r>
          </a:p>
          <a:p>
            <a:pPr lvl="1"/>
            <a:r>
              <a:rPr lang="zh-TW" altLang="en-US" dirty="0"/>
              <a:t>教員、研究人員：</a:t>
            </a:r>
            <a:r>
              <a:rPr lang="en-US" altLang="zh-TW" dirty="0">
                <a:solidFill>
                  <a:srgbClr val="FF0000"/>
                </a:solidFill>
              </a:rPr>
              <a:t>30GB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公務用帳號共用雲端硬碟</a:t>
            </a:r>
            <a:r>
              <a:rPr lang="zh-TW" altLang="en-US" dirty="0"/>
              <a:t>：</a:t>
            </a:r>
            <a:r>
              <a:rPr lang="en-US" altLang="zh-TW" dirty="0">
                <a:solidFill>
                  <a:srgbClr val="FF0000"/>
                </a:solidFill>
              </a:rPr>
              <a:t>20GB</a:t>
            </a:r>
          </a:p>
          <a:p>
            <a:pPr lvl="1"/>
            <a:r>
              <a:rPr lang="zh-TW" altLang="en-US" dirty="0"/>
              <a:t>公務用帳號：</a:t>
            </a:r>
            <a:r>
              <a:rPr lang="en-US" altLang="zh-TW" dirty="0"/>
              <a:t>100GB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E693CCE-4A1F-46E1-BE02-C8D829F6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02DBAFE-07CF-4198-A769-78D9CFB6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373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195DB9-1B23-42DF-910B-A335908A5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規劃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2840EF-8D0A-4216-9E46-2ADC53A0D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因應空間上限，不再開放建立共用雲端硬碟</a:t>
            </a:r>
            <a:endParaRPr lang="en-US" altLang="zh-TW" dirty="0"/>
          </a:p>
          <a:p>
            <a:r>
              <a:rPr lang="zh-TW" altLang="en-US" dirty="0"/>
              <a:t>各單位保留共用雲端硬碟，容量為</a:t>
            </a:r>
            <a:r>
              <a:rPr lang="en-US" altLang="zh-TW" dirty="0">
                <a:solidFill>
                  <a:srgbClr val="FF0000"/>
                </a:solidFill>
              </a:rPr>
              <a:t>20G</a:t>
            </a:r>
            <a:r>
              <a:rPr lang="zh-TW" altLang="en-US" dirty="0"/>
              <a:t>，若需要額外空間，可以透過購買空間方式擴充</a:t>
            </a:r>
            <a:endParaRPr lang="en-US" altLang="zh-TW" dirty="0"/>
          </a:p>
          <a:p>
            <a:pPr lvl="1"/>
            <a:r>
              <a:rPr lang="zh-TW" altLang="en-US" dirty="0"/>
              <a:t>需一次購買至</a:t>
            </a:r>
            <a:r>
              <a:rPr lang="en-US" altLang="zh-TW" dirty="0"/>
              <a:t>2026/7/10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B6A1D5-A2F5-4073-A563-69EB28CC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AD663EB-0690-4CAA-A02A-AC770336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graphicFrame>
        <p:nvGraphicFramePr>
          <p:cNvPr id="8" name="表格 8">
            <a:extLst>
              <a:ext uri="{FF2B5EF4-FFF2-40B4-BE49-F238E27FC236}">
                <a16:creationId xmlns:a16="http://schemas.microsoft.com/office/drawing/2014/main" id="{A5EBF779-140D-439D-BB43-A926F278E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54935"/>
              </p:ext>
            </p:extLst>
          </p:nvPr>
        </p:nvGraphicFramePr>
        <p:xfrm>
          <a:off x="1524000" y="3902928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8150005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783678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955408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方案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容量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價格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61798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zh-TW" altLang="en-US" dirty="0"/>
                        <a:t>加購</a:t>
                      </a:r>
                      <a:r>
                        <a:rPr lang="en-US" altLang="zh-TW" dirty="0"/>
                        <a:t>License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US$ 112/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368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US$ 560/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772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10TB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US$</a:t>
                      </a:r>
                      <a:r>
                        <a:rPr lang="zh-TW" altLang="en-US" dirty="0"/>
                        <a:t> </a:t>
                      </a:r>
                      <a:r>
                        <a:rPr lang="en-US" altLang="zh-TW" dirty="0"/>
                        <a:t>1120/</a:t>
                      </a:r>
                      <a:r>
                        <a:rPr lang="zh-TW" altLang="en-US" dirty="0"/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894155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4B5CD3FD-8BD2-4B40-8D4F-4FBDA2F8F55D}"/>
              </a:ext>
            </a:extLst>
          </p:cNvPr>
          <p:cNvSpPr txBox="1"/>
          <p:nvPr/>
        </p:nvSpPr>
        <p:spPr>
          <a:xfrm>
            <a:off x="6155408" y="5862934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</a:rPr>
              <a:t>僅供單位使用可報帳經費購買</a:t>
            </a:r>
          </a:p>
        </p:txBody>
      </p:sp>
    </p:spTree>
    <p:extLst>
      <p:ext uri="{BB962C8B-B14F-4D97-AF65-F5344CB8AC3E}">
        <p14:creationId xmlns:p14="http://schemas.microsoft.com/office/powerpoint/2010/main" val="3486030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FEA6F1-8CD4-437A-9D54-2B7BA24D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超出上限帳號處理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A7BF4C-34FF-4F46-868C-77EF1F2F9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由於超過學校總空間會嚴重影響所有使用者的權益，將會對超出上限的帳號進行以下處理：</a:t>
            </a:r>
            <a:endParaRPr lang="en-US" altLang="zh-TW" dirty="0"/>
          </a:p>
          <a:p>
            <a:r>
              <a:rPr lang="zh-TW" altLang="en-US" dirty="0"/>
              <a:t>設定空間上限後</a:t>
            </a:r>
            <a:endParaRPr lang="en-US" altLang="zh-TW" sz="2000" dirty="0"/>
          </a:p>
          <a:p>
            <a:pPr lvl="1"/>
            <a:r>
              <a:rPr lang="zh-TW" altLang="en-US" dirty="0"/>
              <a:t>超過容量上限</a:t>
            </a:r>
            <a:r>
              <a:rPr lang="zh-TW" altLang="en-US" dirty="0">
                <a:solidFill>
                  <a:srgbClr val="FF0000"/>
                </a:solidFill>
              </a:rPr>
              <a:t>兩個月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捐款校友一個月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/>
              <a:t> </a:t>
            </a:r>
            <a:r>
              <a:rPr lang="en-US" altLang="zh-TW" dirty="0"/>
              <a:t>=&gt;</a:t>
            </a:r>
            <a:r>
              <a:rPr lang="zh-TW" altLang="en-US" dirty="0"/>
              <a:t> </a:t>
            </a:r>
            <a:r>
              <a:rPr lang="zh-TW" altLang="en-US" b="1" dirty="0"/>
              <a:t>停用</a:t>
            </a:r>
            <a:endParaRPr lang="en-US" altLang="zh-TW" b="1" dirty="0"/>
          </a:p>
          <a:p>
            <a:pPr lvl="1"/>
            <a:r>
              <a:rPr lang="zh-TW" altLang="en-US" dirty="0"/>
              <a:t>停用</a:t>
            </a:r>
            <a:r>
              <a:rPr lang="zh-TW" altLang="en-US" dirty="0">
                <a:solidFill>
                  <a:srgbClr val="FF0000"/>
                </a:solidFill>
              </a:rPr>
              <a:t>兩個月</a:t>
            </a:r>
            <a:r>
              <a:rPr lang="zh-TW" altLang="en-US" dirty="0"/>
              <a:t>內未復用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捐款校友一個月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/>
              <a:t> </a:t>
            </a:r>
            <a:r>
              <a:rPr lang="en-US" altLang="zh-TW" dirty="0"/>
              <a:t>=&gt; </a:t>
            </a:r>
            <a:r>
              <a:rPr lang="zh-TW" altLang="en-US" b="1" dirty="0"/>
              <a:t>刪除</a:t>
            </a:r>
            <a:endParaRPr lang="en-US" altLang="zh-TW" b="1" dirty="0"/>
          </a:p>
          <a:p>
            <a:pPr lvl="1"/>
            <a:r>
              <a:rPr lang="zh-TW" altLang="en-US" dirty="0"/>
              <a:t>復用後</a:t>
            </a:r>
            <a:r>
              <a:rPr lang="zh-TW" altLang="en-US" dirty="0">
                <a:solidFill>
                  <a:srgbClr val="FF0000"/>
                </a:solidFill>
              </a:rPr>
              <a:t>一個月</a:t>
            </a:r>
            <a:r>
              <a:rPr lang="zh-TW" altLang="en-US" dirty="0"/>
              <a:t>仍超過上限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捐款校友一個月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r>
              <a:rPr lang="zh-TW" altLang="en-US" dirty="0"/>
              <a:t> </a:t>
            </a:r>
            <a:r>
              <a:rPr lang="en-US" altLang="zh-TW" dirty="0"/>
              <a:t>=&gt;</a:t>
            </a:r>
            <a:r>
              <a:rPr lang="zh-TW" altLang="en-US" dirty="0"/>
              <a:t> </a:t>
            </a:r>
            <a:r>
              <a:rPr lang="zh-TW" altLang="en-US" b="1" dirty="0"/>
              <a:t>刪除</a:t>
            </a:r>
            <a:r>
              <a:rPr lang="zh-TW" altLang="en-US" dirty="0"/>
              <a:t> 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E195D65-EB30-4BF0-8D08-BB16B9F1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05AA6BB-98E5-4FA0-9D61-7C1BAD38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5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A84310-71AB-4BFD-ACBD-CE832818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超出上限共用雲端硬碟處理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1AE975-20DD-4525-9EDE-C4016C333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設定空間上限後</a:t>
            </a:r>
            <a:endParaRPr lang="en-US" altLang="zh-TW" dirty="0"/>
          </a:p>
          <a:p>
            <a:pPr lvl="1"/>
            <a:r>
              <a:rPr lang="zh-TW" altLang="en-US" dirty="0"/>
              <a:t>超過容量上限</a:t>
            </a:r>
            <a:r>
              <a:rPr lang="zh-TW" altLang="en-US" dirty="0">
                <a:solidFill>
                  <a:srgbClr val="FF0000"/>
                </a:solidFill>
              </a:rPr>
              <a:t>兩個月</a:t>
            </a:r>
            <a:r>
              <a:rPr lang="zh-TW" altLang="en-US" dirty="0"/>
              <a:t> </a:t>
            </a:r>
            <a:r>
              <a:rPr lang="en-US" altLang="zh-TW" dirty="0"/>
              <a:t>=&gt;</a:t>
            </a:r>
            <a:r>
              <a:rPr lang="zh-TW" altLang="en-US" dirty="0"/>
              <a:t> </a:t>
            </a:r>
            <a:r>
              <a:rPr lang="zh-TW" altLang="en-US" b="1" dirty="0"/>
              <a:t>寄信通知</a:t>
            </a:r>
            <a:r>
              <a:rPr lang="zh-TW" altLang="en-US" dirty="0"/>
              <a:t>管理者</a:t>
            </a:r>
            <a:endParaRPr lang="en-US" altLang="zh-TW" dirty="0"/>
          </a:p>
          <a:p>
            <a:pPr lvl="1"/>
            <a:r>
              <a:rPr lang="zh-TW" altLang="en-US" dirty="0"/>
              <a:t>通知後</a:t>
            </a:r>
            <a:r>
              <a:rPr lang="zh-TW" altLang="en-US" dirty="0">
                <a:solidFill>
                  <a:srgbClr val="FF0000"/>
                </a:solidFill>
              </a:rPr>
              <a:t>兩個月</a:t>
            </a:r>
            <a:r>
              <a:rPr lang="zh-TW" altLang="en-US" dirty="0"/>
              <a:t>未處理 </a:t>
            </a:r>
            <a:r>
              <a:rPr lang="en-US" altLang="zh-TW" dirty="0"/>
              <a:t>=&gt; </a:t>
            </a:r>
            <a:r>
              <a:rPr lang="zh-TW" altLang="en-US" b="1" dirty="0"/>
              <a:t>刪除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AE17DA-163B-435F-93A7-E0767C53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9E4F4C2-AB23-4192-B49B-A8B0F78B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8882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3F91CE0-B1BA-447E-B823-4E8DA5E6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共用雲端硬碟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4459AA-2658-4A90-ADA2-B8FC1E3BA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各單位登記各自共用雲端硬碟</a:t>
            </a:r>
            <a:r>
              <a:rPr lang="en-US" altLang="zh-TW" dirty="0"/>
              <a:t>ID</a:t>
            </a:r>
            <a:r>
              <a:rPr lang="zh-TW" altLang="en-US" dirty="0"/>
              <a:t>，以便未來保留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每個公務帳號限</a:t>
            </a:r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>
                <a:solidFill>
                  <a:srgbClr val="FF0000"/>
                </a:solidFill>
              </a:rPr>
              <a:t>個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網站仍在開發中</a:t>
            </a:r>
            <a:r>
              <a:rPr lang="en-US" altLang="zh-TW" dirty="0"/>
              <a:t>(</a:t>
            </a:r>
            <a:r>
              <a:rPr lang="zh-TW" altLang="en-US" dirty="0"/>
              <a:t>預計</a:t>
            </a:r>
            <a:r>
              <a:rPr lang="en-US" altLang="zh-TW" dirty="0"/>
              <a:t>12</a:t>
            </a:r>
            <a:r>
              <a:rPr lang="zh-TW" altLang="en-US" dirty="0"/>
              <a:t>月底完成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313DA2-6658-47D4-B569-FC54D7C0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8E7B41C-6D21-4C8A-B01F-707F8125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0851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D125E-0DA1-46AF-9EC5-EE1C5A667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時程</a:t>
            </a:r>
          </a:p>
        </p:txBody>
      </p:sp>
      <p:graphicFrame>
        <p:nvGraphicFramePr>
          <p:cNvPr id="10" name="內容版面配置區 9">
            <a:extLst>
              <a:ext uri="{FF2B5EF4-FFF2-40B4-BE49-F238E27FC236}">
                <a16:creationId xmlns:a16="http://schemas.microsoft.com/office/drawing/2014/main" id="{21EC9BAE-2BC6-46D0-9328-C02AE36E8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255702"/>
              </p:ext>
            </p:extLst>
          </p:nvPr>
        </p:nvGraphicFramePr>
        <p:xfrm>
          <a:off x="900113" y="1484313"/>
          <a:ext cx="7775575" cy="4611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5FE4C32-8FD3-44F5-8121-2E3DD3ADC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B23BD2-D5B9-49B9-A385-2AFBE1B8C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E3F4ED0B-56EC-4B5D-BD05-87E2265022A0}"/>
              </a:ext>
            </a:extLst>
          </p:cNvPr>
          <p:cNvSpPr txBox="1"/>
          <p:nvPr/>
        </p:nvSpPr>
        <p:spPr>
          <a:xfrm>
            <a:off x="3851920" y="38610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/>
              <a:t>2023/4/6</a:t>
            </a:r>
            <a:endParaRPr lang="zh-TW" altLang="en-US" b="1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60C82D13-16B9-450F-B24B-66DE8B2EEE6E}"/>
              </a:ext>
            </a:extLst>
          </p:cNvPr>
          <p:cNvSpPr/>
          <p:nvPr/>
        </p:nvSpPr>
        <p:spPr bwMode="auto">
          <a:xfrm>
            <a:off x="4932040" y="1844824"/>
            <a:ext cx="45719" cy="3600400"/>
          </a:xfrm>
          <a:prstGeom prst="rect">
            <a:avLst/>
          </a:prstGeom>
          <a:solidFill>
            <a:srgbClr val="F595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544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E9D6E9-0DC2-4CD0-BDBD-DEDE0E2C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CC78FA-D5AE-4813-B464-A5003B397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2024/4/30</a:t>
            </a:r>
            <a:r>
              <a:rPr lang="zh-TW" altLang="en-US" dirty="0"/>
              <a:t>   設定空間容量上限，並刪除共用</a:t>
            </a:r>
            <a:r>
              <a:rPr lang="en-US" altLang="zh-TW" dirty="0"/>
              <a:t>			</a:t>
            </a:r>
            <a:r>
              <a:rPr lang="zh-TW" altLang="en-US" dirty="0"/>
              <a:t>     雲端硬碟</a:t>
            </a:r>
            <a:endParaRPr lang="en-US" altLang="zh-TW" dirty="0"/>
          </a:p>
          <a:p>
            <a:r>
              <a:rPr lang="en-US" altLang="zh-TW" dirty="0"/>
              <a:t>2024/7/31</a:t>
            </a:r>
            <a:r>
              <a:rPr lang="zh-TW" altLang="en-US" dirty="0"/>
              <a:t>   設定付費校友空間容量上限</a:t>
            </a:r>
            <a:endParaRPr lang="en-US" altLang="zh-TW" dirty="0"/>
          </a:p>
          <a:p>
            <a:r>
              <a:rPr lang="en-US" altLang="zh-TW" dirty="0"/>
              <a:t>2024/11/1 </a:t>
            </a:r>
            <a:r>
              <a:rPr lang="zh-TW" altLang="en-US" dirty="0"/>
              <a:t> </a:t>
            </a:r>
            <a:r>
              <a:rPr lang="en-US" altLang="zh-TW" dirty="0"/>
              <a:t>Google</a:t>
            </a:r>
            <a:r>
              <a:rPr lang="zh-TW" altLang="en-US" dirty="0"/>
              <a:t>無限空間截止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3F5ACEF-6C70-432E-ADB8-113334F2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E33528-426A-4D28-B216-3FD2A3F79A33}" type="datetime1">
              <a:rPr lang="zh-TW" altLang="en-US" smtClean="0"/>
              <a:pPr>
                <a:defRPr/>
              </a:pPr>
              <a:t>2023/11/21</a:t>
            </a:fld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F702C2F-66AD-4B22-816E-79134E3A6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F90B5-BC5E-4A6D-9063-321584B0694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9046607"/>
      </p:ext>
    </p:extLst>
  </p:cSld>
  <p:clrMapOvr>
    <a:masterClrMapping/>
  </p:clrMapOvr>
</p:sld>
</file>

<file path=ppt/theme/theme1.xml><?xml version="1.0" encoding="utf-8"?>
<a:theme xmlns:a="http://schemas.openxmlformats.org/drawingml/2006/main" name="1_Worldwide design template">
  <a:themeElements>
    <a:clrScheme name="1_Worldwide design template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0099FF"/>
      </a:folHlink>
    </a:clrScheme>
    <a:fontScheme name="1_Worldwide design template">
      <a:majorFont>
        <a:latin typeface="Tahoma"/>
        <a:ea typeface="標楷體"/>
        <a:cs typeface=""/>
      </a:majorFont>
      <a:minorFont>
        <a:latin typeface="Trebuchet MS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1_Worldwide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Worldwide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Worldwide design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WCQM-MA-12-05-2004</Template>
  <TotalTime>15278</TotalTime>
  <Words>434</Words>
  <Application>Microsoft Office PowerPoint</Application>
  <PresentationFormat>如螢幕大小 (4:3)</PresentationFormat>
  <Paragraphs>83</Paragraphs>
  <Slides>10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標楷體</vt:lpstr>
      <vt:lpstr>Arial</vt:lpstr>
      <vt:lpstr>Tahoma</vt:lpstr>
      <vt:lpstr>Trebuchet MS</vt:lpstr>
      <vt:lpstr>Wingdings</vt:lpstr>
      <vt:lpstr>1_Worldwide design template</vt:lpstr>
      <vt:lpstr>Google Workspace 調整規劃</vt:lpstr>
      <vt:lpstr>現況</vt:lpstr>
      <vt:lpstr>規劃</vt:lpstr>
      <vt:lpstr>規劃</vt:lpstr>
      <vt:lpstr>超出上限帳號處理</vt:lpstr>
      <vt:lpstr>超出上限共用雲端硬碟處理</vt:lpstr>
      <vt:lpstr>共用雲端硬碟</vt:lpstr>
      <vt:lpstr>時程</vt:lpstr>
      <vt:lpstr>時程</vt:lpstr>
      <vt:lpstr>PowerPoint 簡報</vt:lpstr>
    </vt:vector>
  </TitlesOfParts>
  <Company>My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</dc:title>
  <dc:creator>Glenn Hsu</dc:creator>
  <cp:lastModifiedBy>center87</cp:lastModifiedBy>
  <cp:revision>503</cp:revision>
  <dcterms:created xsi:type="dcterms:W3CDTF">2004-12-08T08:18:40Z</dcterms:created>
  <dcterms:modified xsi:type="dcterms:W3CDTF">2023-11-21T06:43:47Z</dcterms:modified>
</cp:coreProperties>
</file>